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86" r:id="rId5"/>
    <p:sldMasterId id="2147483674" r:id="rId6"/>
  </p:sldMasterIdLst>
  <p:notesMasterIdLst>
    <p:notesMasterId r:id="rId45"/>
  </p:notesMasterIdLst>
  <p:handoutMasterIdLst>
    <p:handoutMasterId r:id="rId46"/>
  </p:handoutMasterIdLst>
  <p:sldIdLst>
    <p:sldId id="257" r:id="rId7"/>
    <p:sldId id="301" r:id="rId8"/>
    <p:sldId id="258" r:id="rId9"/>
    <p:sldId id="286" r:id="rId10"/>
    <p:sldId id="270" r:id="rId11"/>
    <p:sldId id="282" r:id="rId12"/>
    <p:sldId id="284" r:id="rId13"/>
    <p:sldId id="292" r:id="rId14"/>
    <p:sldId id="293" r:id="rId15"/>
    <p:sldId id="272" r:id="rId16"/>
    <p:sldId id="268" r:id="rId17"/>
    <p:sldId id="303" r:id="rId18"/>
    <p:sldId id="273" r:id="rId19"/>
    <p:sldId id="276" r:id="rId20"/>
    <p:sldId id="274" r:id="rId21"/>
    <p:sldId id="287" r:id="rId22"/>
    <p:sldId id="288" r:id="rId23"/>
    <p:sldId id="275" r:id="rId24"/>
    <p:sldId id="283" r:id="rId25"/>
    <p:sldId id="290" r:id="rId26"/>
    <p:sldId id="291" r:id="rId27"/>
    <p:sldId id="271" r:id="rId28"/>
    <p:sldId id="277" r:id="rId29"/>
    <p:sldId id="278" r:id="rId30"/>
    <p:sldId id="279" r:id="rId31"/>
    <p:sldId id="294" r:id="rId32"/>
    <p:sldId id="295" r:id="rId33"/>
    <p:sldId id="296" r:id="rId34"/>
    <p:sldId id="297" r:id="rId35"/>
    <p:sldId id="261" r:id="rId36"/>
    <p:sldId id="280" r:id="rId37"/>
    <p:sldId id="281" r:id="rId38"/>
    <p:sldId id="285" r:id="rId39"/>
    <p:sldId id="298" r:id="rId40"/>
    <p:sldId id="299" r:id="rId41"/>
    <p:sldId id="300" r:id="rId42"/>
    <p:sldId id="302" r:id="rId43"/>
    <p:sldId id="263" r:id="rId44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2E0C1F"/>
    <a:srgbClr val="852359"/>
    <a:srgbClr val="969FA7"/>
    <a:srgbClr val="903163"/>
    <a:srgbClr val="AA2C71"/>
    <a:srgbClr val="A62C6F"/>
    <a:srgbClr val="F9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0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iseauflorence@orange.fr" userId="bd7dcead78d3355e" providerId="LiveId" clId="{89189F97-93DB-413C-8083-4785B9620433}"/>
    <pc:docChg chg="custSel modSld">
      <pc:chgData name="loiseauflorence@orange.fr" userId="bd7dcead78d3355e" providerId="LiveId" clId="{89189F97-93DB-413C-8083-4785B9620433}" dt="2023-08-16T06:34:39.639" v="14" actId="20577"/>
      <pc:docMkLst>
        <pc:docMk/>
      </pc:docMkLst>
      <pc:sldChg chg="modSp mod">
        <pc:chgData name="loiseauflorence@orange.fr" userId="bd7dcead78d3355e" providerId="LiveId" clId="{89189F97-93DB-413C-8083-4785B9620433}" dt="2023-08-16T06:34:39.639" v="14" actId="20577"/>
        <pc:sldMkLst>
          <pc:docMk/>
          <pc:sldMk cId="2293279083" sldId="263"/>
        </pc:sldMkLst>
        <pc:spChg chg="mod">
          <ac:chgData name="loiseauflorence@orange.fr" userId="bd7dcead78d3355e" providerId="LiveId" clId="{89189F97-93DB-413C-8083-4785B9620433}" dt="2023-08-16T06:34:39.639" v="14" actId="20577"/>
          <ac:spMkLst>
            <pc:docMk/>
            <pc:sldMk cId="2293279083" sldId="263"/>
            <ac:spMk id="2" creationId="{3A4483DB-7F57-AB43-BA24-A3AD32521B7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97B5581-C3DE-42E7-AF1F-2F255B3663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B01896-7950-4743-A3C8-6F835DBB7A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C6C0-8259-4765-B272-68837730F092}" type="datetime1">
              <a:rPr lang="fr-FR" smtClean="0"/>
              <a:t>25/11/2024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8E32F6-CB4C-499F-BA71-55F3881219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61FB92-572B-4557-BFBC-ABC1CD11A0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69E9E-AC7C-4B27-975A-C7B502D6CF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0263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6AE83D5-EC7D-4573-AB81-FD767FE9AEED}" type="datetime1">
              <a:rPr lang="fr-FR" noProof="0" smtClean="0"/>
              <a:t>25/11/2024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2E1C88-3939-4832-BAAB-091D6FA96EB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C098C0-5530-6CEF-B286-4B91E97A93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6308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2E1C88-3939-4832-BAAB-091D6FA96EB5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7BE27D-C126-970F-67FA-37C84B3879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2002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9226" y="1020431"/>
            <a:ext cx="10993549" cy="1475013"/>
          </a:xfrm>
          <a:effectLst/>
        </p:spPr>
        <p:txBody>
          <a:bodyPr rtlCol="0" anchor="ctr" anchorCtr="0">
            <a:normAutofit/>
          </a:bodyPr>
          <a:lstStyle>
            <a:lvl1pPr algn="ctr" rtl="0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 err="1"/>
              <a:t>Presentation</a:t>
            </a:r>
            <a:r>
              <a:rPr lang="fr-FR" noProof="0" dirty="0"/>
              <a:t> AFTLM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E4AA9BC-E1CC-47F7-982F-670A85EE248A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EEE6E4A-1645-9CDF-DF8B-18C5938AF1E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60" y="5454614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88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3B3054-DDBF-4CBB-829E-832789F105C2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6921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706241-4935-4EF9-A058-E03EDB9BDA99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7755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5D7049-D341-4FC3-A9DB-E47DDE8E03A7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61033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CA1E1E-C312-42A4-80E8-F081B9A1FB39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3607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9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F57495E-53EC-458F-A88F-CCE46FC07662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45430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041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4" name="Espace réservé du texte 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1852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Espace réservé du texte 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9683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6124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3" y="2250892"/>
            <a:ext cx="5393102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707" y="2250892"/>
            <a:ext cx="5393102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DBB9CB78-1913-4D22-BBE9-531CC5279B77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8181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8E0F81-7C9D-43E4-BC5A-554BD14206AF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09455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A461079B-C314-4F0C-B6E4-D6CA9E6D0FB3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443300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A2FE6-176E-7BCC-BB45-BD1844FE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9CEB24-9804-5B55-C3D0-107F8507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DC5D87-D3CF-4885-A080-73B93A654A32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687233-41EA-C9C9-24DD-CF1D62973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55021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5E9B861-5E87-4C3C-9CB8-77095F51070A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3911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F75E7E-B88E-4DA4-BFE9-333F1E0F1525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039E95-153A-269B-E755-F5375D7C8ED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2" y="5938307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F2558B-724E-45E7-A39A-DD512443B83E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18858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9226" y="1020431"/>
            <a:ext cx="10993549" cy="1475013"/>
          </a:xfrm>
          <a:effectLst/>
        </p:spPr>
        <p:txBody>
          <a:bodyPr rtlCol="0" anchor="ctr" anchorCtr="0">
            <a:normAutofit/>
          </a:bodyPr>
          <a:lstStyle>
            <a:lvl1pPr algn="ctr" rtl="0"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CA3B385-0790-4590-B19E-70B6F6DE5BAE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38556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CAA8F5-E1F5-4FEA-810C-832532DA89E6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49739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DA2E096-83DB-4DB6-B594-F62806D3BD43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65545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EEF312-B6FE-46D8-9DC8-0BF8A1F2AFDA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37153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9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3BD6FE0-F875-4C44-8CB5-507F79B5FAB5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45430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041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4" name="Espace réservé du texte 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1852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Espace réservé du texte 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9683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2867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3" y="2250892"/>
            <a:ext cx="5393102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707" y="2250892"/>
            <a:ext cx="5393102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EBB5989D-9655-47FE-9F99-25D2E326C8CF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2048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3B13FA-D9DC-4D8D-9668-6681A850CC33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74237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BA7126CC-B0E8-45BD-8B2B-6F69C2F844DB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90597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9D9658-DA4A-4E3E-8033-C70AAECD8AD6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0344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AAFC7C3-806F-4418-B796-E9A4F5B6342A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9244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02E141-F236-484E-B070-55A58FE76154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2613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BA4BB9-ADF1-4042-9138-85077E96CB4B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8450604-4936-7D38-3890-9D153E4A32D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0" y="5938307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696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7739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FC4818D2-5775-4343-90A6-2252578B06E9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45430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0414" y="2714624"/>
            <a:ext cx="3378403" cy="3194051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4" name="Espace réservé du texte 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241852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Espace réservé du texte 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496836" y="2023139"/>
            <a:ext cx="3198328" cy="53600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E16BEA5-4774-C24D-0836-3C094E20F4F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201" y="5992008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19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81193" y="2250892"/>
            <a:ext cx="5393102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707" y="2250892"/>
            <a:ext cx="5393102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DF762181-A5F1-40F7-80D7-AAB09AA61758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35BA07-EC83-81E6-5382-03B1E6109F4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0" y="5938307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6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00670A-EFFF-4979-BC6F-5E1E03AB5199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ctr" anchorCtr="0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572E21B-FD5F-9036-1195-D69CFF18F7C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0" y="5868491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D24D2512-F681-48E6-B342-41697731D9E6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C9FD039-2F94-4E86-8925-AE47EA8C7BDC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1697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3EE8326E-7749-4B03-8BA0-47939C90E879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8E65773F-22DA-49D2-A511-A9DD642B121B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D99966-B885-282C-9A1E-37CE7C1E6C00}"/>
              </a:ext>
            </a:extLst>
          </p:cNvPr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000" y="5938307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67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8" r:id="rId8"/>
    <p:sldLayoutId id="2147483696" r:id="rId9"/>
    <p:sldLayoutId id="2147483697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95D36BC8-E003-4600-AFE8-F5E36E2F4632}" type="datetime8">
              <a:rPr lang="fr-FR" noProof="0" smtClean="0"/>
              <a:t>25/11/2024 10:31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C5C3056E-1632-4A65-A24F-3F10A1450A6E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398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94250-8D97-401F-A36C-5B5DB39DD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6" y="833620"/>
            <a:ext cx="10993549" cy="1475013"/>
          </a:xfrm>
        </p:spPr>
        <p:txBody>
          <a:bodyPr rtlCol="0">
            <a:normAutofit/>
          </a:bodyPr>
          <a:lstStyle/>
          <a:p>
            <a:r>
              <a:rPr lang="fr-FR" sz="2700" dirty="0"/>
              <a:t>Immunothérapie cellulaire - Biothérapies émergentes, BCMA </a:t>
            </a:r>
            <a:r>
              <a:rPr lang="fr-FR" sz="2700" dirty="0" smtClean="0"/>
              <a:t>et CD19 CAR-T cells</a:t>
            </a:r>
            <a:endParaRPr lang="fr-FR" sz="2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55F7CC-C3DE-41F7-8BE1-39A9489FC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125" y="2128532"/>
            <a:ext cx="10993546" cy="590321"/>
          </a:xfrm>
        </p:spPr>
        <p:txBody>
          <a:bodyPr rtlCol="0"/>
          <a:lstStyle/>
          <a:p>
            <a:pPr rtl="0"/>
            <a:r>
              <a:rPr lang="fr-FR" dirty="0" smtClean="0">
                <a:solidFill>
                  <a:srgbClr val="0070C0"/>
                </a:solidFill>
              </a:rPr>
              <a:t>Expérience d’un CLCC dans le suivi phénotypique  :</a:t>
            </a:r>
            <a:endParaRPr lang="fr-FR" dirty="0">
              <a:solidFill>
                <a:srgbClr val="0070C0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4B8FAEE-98FB-9F75-0A55-FF5F2F8BFD00}"/>
              </a:ext>
            </a:extLst>
          </p:cNvPr>
          <p:cNvGrpSpPr/>
          <p:nvPr/>
        </p:nvGrpSpPr>
        <p:grpSpPr>
          <a:xfrm>
            <a:off x="465512" y="2718853"/>
            <a:ext cx="10598728" cy="2757312"/>
            <a:chOff x="-1350057" y="1254508"/>
            <a:chExt cx="10628311" cy="2602543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181AB8A-74CF-FEB4-BC35-6B5AAE1BD0A2}"/>
                </a:ext>
              </a:extLst>
            </p:cNvPr>
            <p:cNvSpPr txBox="1"/>
            <p:nvPr/>
          </p:nvSpPr>
          <p:spPr>
            <a:xfrm>
              <a:off x="-1350057" y="1254508"/>
              <a:ext cx="10628311" cy="1830156"/>
            </a:xfrm>
            <a:prstGeom prst="rect">
              <a:avLst/>
            </a:prstGeom>
            <a:gradFill flip="none" rotWithShape="1">
              <a:gsLst>
                <a:gs pos="100000">
                  <a:srgbClr val="903163"/>
                </a:gs>
                <a:gs pos="58000">
                  <a:srgbClr val="903163">
                    <a:lumMod val="75000"/>
                  </a:srgbClr>
                </a:gs>
                <a:gs pos="0">
                  <a:srgbClr val="4D1434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2700" cap="rnd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Laurence GUERRA</a:t>
              </a:r>
            </a:p>
            <a:p>
              <a:r>
                <a:rPr lang="fr-F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Ahmadreza ARBAB</a:t>
              </a:r>
            </a:p>
            <a:p>
              <a:r>
                <a:rPr lang="fr-FR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Véronique SAADA, Véronique VERGÉ, Christophe MARZAC, Romain LOYAUX</a:t>
              </a:r>
            </a:p>
            <a:p>
              <a:endParaRPr lang="fr-FR" sz="2400" b="1" dirty="0" smtClean="0">
                <a:solidFill>
                  <a:schemeClr val="bg1"/>
                </a:solidFill>
              </a:endParaRPr>
            </a:p>
            <a:p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107682FF-E6FB-C78A-B303-BC6A43054A5B}"/>
                </a:ext>
              </a:extLst>
            </p:cNvPr>
            <p:cNvSpPr txBox="1"/>
            <p:nvPr/>
          </p:nvSpPr>
          <p:spPr>
            <a:xfrm>
              <a:off x="-1350055" y="2494833"/>
              <a:ext cx="9209792" cy="435752"/>
            </a:xfrm>
            <a:prstGeom prst="rect">
              <a:avLst/>
            </a:prstGeom>
            <a:solidFill>
              <a:srgbClr val="E1E1E1"/>
            </a:solidFill>
            <a:ln w="12700" cap="rnd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Laboratoire d’hématologie/ Gustave ROUSSY </a:t>
              </a:r>
              <a:endParaRPr lang="fr-FR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C3E1DA7-A796-6F16-697F-828B96479A46}"/>
                </a:ext>
              </a:extLst>
            </p:cNvPr>
            <p:cNvSpPr txBox="1"/>
            <p:nvPr/>
          </p:nvSpPr>
          <p:spPr>
            <a:xfrm>
              <a:off x="-1350056" y="2956498"/>
              <a:ext cx="7333861" cy="900553"/>
            </a:xfrm>
            <a:prstGeom prst="rect">
              <a:avLst/>
            </a:prstGeom>
            <a:gradFill flip="none" rotWithShape="1">
              <a:gsLst>
                <a:gs pos="100000">
                  <a:srgbClr val="903163"/>
                </a:gs>
                <a:gs pos="58000">
                  <a:srgbClr val="903163">
                    <a:lumMod val="75000"/>
                  </a:srgbClr>
                </a:gs>
                <a:gs pos="0">
                  <a:srgbClr val="4D1434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 w="12700" cap="rnd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fr-FR" sz="2800" dirty="0"/>
                <a:t>journée de l’AFTLM</a:t>
              </a:r>
            </a:p>
            <a:p>
              <a:r>
                <a:rPr lang="fr-FR" sz="2800" b="1" dirty="0" smtClean="0"/>
                <a:t>29/11/2024</a:t>
              </a:r>
              <a:endParaRPr lang="fr-FR" sz="2800" b="1" dirty="0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261" y="5076392"/>
            <a:ext cx="3895886" cy="132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10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Circuit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8780" t="1244" r="10945" b="-1244"/>
          <a:stretch/>
        </p:blipFill>
        <p:spPr>
          <a:xfrm>
            <a:off x="2352997" y="1988110"/>
            <a:ext cx="5131840" cy="46320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31120" y="6321262"/>
            <a:ext cx="30796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https://www.gustaveroussy.fr/fr/les-cellules-car-t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492" y="1988110"/>
            <a:ext cx="1043591" cy="1945197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H="1">
            <a:off x="7547956" y="2460567"/>
            <a:ext cx="1262417" cy="149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9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FBDCF-A6A2-E9BE-5A70-66A887F6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CAR-T AMM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4D3B64-5AEA-8775-5AC1-80B73CE0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11</a:t>
            </a:fld>
            <a:endParaRPr lang="fr-FR" noProof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518" t="2208" r="3894" b="943"/>
          <a:stretch/>
        </p:blipFill>
        <p:spPr>
          <a:xfrm>
            <a:off x="1843692" y="1992247"/>
            <a:ext cx="8504617" cy="39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12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CAR-T : maladies auto-immunes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692" y="2179604"/>
            <a:ext cx="6593533" cy="28745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8" y="2179604"/>
            <a:ext cx="3599171" cy="11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13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Efficacité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2602" t="3112" r="-1188" b="3351"/>
          <a:stretch/>
        </p:blipFill>
        <p:spPr>
          <a:xfrm>
            <a:off x="132305" y="2161310"/>
            <a:ext cx="5624359" cy="22776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4165" t="2766" r="2652" b="1142"/>
          <a:stretch/>
        </p:blipFill>
        <p:spPr>
          <a:xfrm>
            <a:off x="5920974" y="2078181"/>
            <a:ext cx="5301209" cy="24855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50920" y="5380705"/>
            <a:ext cx="15712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00" dirty="0" smtClean="0">
                <a:solidFill>
                  <a:prstClr val="black"/>
                </a:solidFill>
              </a:rPr>
              <a:t>Li </a:t>
            </a:r>
            <a:r>
              <a:rPr lang="en-US" sz="1100" dirty="0">
                <a:solidFill>
                  <a:prstClr val="black"/>
                </a:solidFill>
              </a:rPr>
              <a:t>et al, </a:t>
            </a:r>
            <a:r>
              <a:rPr lang="en-US" sz="1100" dirty="0" smtClean="0">
                <a:solidFill>
                  <a:prstClr val="black"/>
                </a:solidFill>
              </a:rPr>
              <a:t>JCI insight 2019 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53" y="5031571"/>
            <a:ext cx="2044931" cy="349134"/>
          </a:xfrm>
          <a:prstGeom prst="rect">
            <a:avLst/>
          </a:prstGeom>
          <a:noFill/>
          <a:ln>
            <a:solidFill>
              <a:srgbClr val="2E0C1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2E0C1F"/>
                </a:solidFill>
              </a:rPr>
              <a:t>CAR T &amp; LNH</a:t>
            </a:r>
            <a:endParaRPr lang="en-US" sz="1600" dirty="0">
              <a:solidFill>
                <a:srgbClr val="2E0C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14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Efficacité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121" t="138" r="1141" b="-265"/>
          <a:stretch/>
        </p:blipFill>
        <p:spPr>
          <a:xfrm>
            <a:off x="1995054" y="2080924"/>
            <a:ext cx="7838903" cy="3512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25451" y="5825331"/>
            <a:ext cx="22044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00" dirty="0" err="1" smtClean="0">
                <a:solidFill>
                  <a:prstClr val="black"/>
                </a:solidFill>
              </a:rPr>
              <a:t>Mateos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>
                <a:solidFill>
                  <a:prstClr val="black"/>
                </a:solidFill>
              </a:rPr>
              <a:t>et al, </a:t>
            </a:r>
            <a:r>
              <a:rPr lang="en-US" sz="1100" dirty="0" err="1" smtClean="0">
                <a:solidFill>
                  <a:prstClr val="black"/>
                </a:solidFill>
              </a:rPr>
              <a:t>haematolohica</a:t>
            </a:r>
            <a:r>
              <a:rPr lang="en-US" sz="1100" dirty="0" smtClean="0">
                <a:solidFill>
                  <a:prstClr val="black"/>
                </a:solidFill>
              </a:rPr>
              <a:t> 2022 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164" y="5418635"/>
            <a:ext cx="2044931" cy="349134"/>
          </a:xfrm>
          <a:prstGeom prst="rect">
            <a:avLst/>
          </a:prstGeom>
          <a:noFill/>
          <a:ln>
            <a:solidFill>
              <a:srgbClr val="2E0C1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2E0C1F"/>
                </a:solidFill>
              </a:rPr>
              <a:t>CAR T &amp; Myélome</a:t>
            </a:r>
            <a:endParaRPr lang="en-US" sz="1600" dirty="0">
              <a:solidFill>
                <a:srgbClr val="2E0C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15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Toxicités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51" y="2053244"/>
            <a:ext cx="4705176" cy="32176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537" y="1881624"/>
            <a:ext cx="4631890" cy="35973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55" y="5503029"/>
            <a:ext cx="3896733" cy="4531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211" y="5517865"/>
            <a:ext cx="5984658" cy="3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16</a:t>
            </a:fld>
            <a:endParaRPr lang="fr-FR" noProof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1083" b="-594"/>
          <a:stretch/>
        </p:blipFill>
        <p:spPr>
          <a:xfrm>
            <a:off x="1439916" y="1680971"/>
            <a:ext cx="8290649" cy="16482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916" y="3526909"/>
            <a:ext cx="8325078" cy="24292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1785" t="10193" r="2045"/>
          <a:stretch/>
        </p:blipFill>
        <p:spPr>
          <a:xfrm>
            <a:off x="3398094" y="713591"/>
            <a:ext cx="4999456" cy="8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pPr rtl="0"/>
              <a:t>17</a:t>
            </a:fld>
            <a:endParaRPr lang="fr-FR" noProof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800149"/>
            <a:ext cx="9372600" cy="563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18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Toxicités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7255" t="3866" r="7689" b="-2386"/>
          <a:stretch/>
        </p:blipFill>
        <p:spPr>
          <a:xfrm>
            <a:off x="2247239" y="1900552"/>
            <a:ext cx="7370586" cy="41584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6084" y="6219702"/>
            <a:ext cx="24847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 err="1" smtClean="0">
                <a:solidFill>
                  <a:prstClr val="black"/>
                </a:solidFill>
              </a:rPr>
              <a:t>Kampouri</a:t>
            </a:r>
            <a:r>
              <a:rPr lang="en-US" sz="1100" dirty="0" smtClean="0">
                <a:solidFill>
                  <a:prstClr val="black"/>
                </a:solidFill>
              </a:rPr>
              <a:t> et al, BJH 2023 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441922" y="5980659"/>
            <a:ext cx="1052510" cy="365125"/>
          </a:xfrm>
        </p:spPr>
        <p:txBody>
          <a:bodyPr/>
          <a:lstStyle/>
          <a:p>
            <a:pPr rtl="0"/>
            <a:fld id="{C5C3056E-1632-4A65-A24F-3F10A1450A6E}" type="slidenum">
              <a:rPr lang="fr-FR" noProof="0" smtClean="0"/>
              <a:t>19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Toxicités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25779" y="5587310"/>
            <a:ext cx="24847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 smtClean="0">
                <a:solidFill>
                  <a:prstClr val="black"/>
                </a:solidFill>
              </a:rPr>
              <a:t>PERNA et al, Blood advances 2024 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063" t="476" r="70"/>
          <a:stretch/>
        </p:blipFill>
        <p:spPr>
          <a:xfrm>
            <a:off x="481441" y="2035824"/>
            <a:ext cx="4311439" cy="32336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367" t="759" r="1139" b="1693"/>
          <a:stretch/>
        </p:blipFill>
        <p:spPr>
          <a:xfrm>
            <a:off x="6096001" y="1956050"/>
            <a:ext cx="4546853" cy="22776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3989" t="5109" r="107"/>
          <a:stretch/>
        </p:blipFill>
        <p:spPr>
          <a:xfrm>
            <a:off x="6292735" y="4471797"/>
            <a:ext cx="3906981" cy="22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Les cellules CAR-T sont des lymphocytes modifiés génétiquement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dans le but de reconnaître puis éliminer les cellules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cancéreuses.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2) Les CAR-T thérapeutiques sont les CAR-T de deuxième génération.</a:t>
            </a:r>
            <a:b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Ces cellules font parties d’un traitement de thérapie cellulaire innovante, par conséquent elles sont dépourvues d’effets indésirables notables.</a:t>
            </a:r>
            <a:b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Il existe plusieurs méthodes de détection de CAR-T dans les liquides biologiques ( CMF, Biologie moléculaire).</a:t>
            </a:r>
            <a:b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Les CAR-T montrent une efficacité thérapeutique remarquable uniquement dans le domaine de cancérologie.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Quizz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20</a:t>
            </a:fld>
            <a:endParaRPr lang="fr-FR" noProof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7640" t="3658" r="3525" b="-1"/>
          <a:stretch/>
        </p:blipFill>
        <p:spPr>
          <a:xfrm>
            <a:off x="116378" y="914400"/>
            <a:ext cx="5902037" cy="33218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862" y="783630"/>
            <a:ext cx="4979324" cy="3716036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5345084" y="997527"/>
            <a:ext cx="1828800" cy="16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9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pPr rtl="0"/>
              <a:t>21</a:t>
            </a:fld>
            <a:endParaRPr lang="fr-FR" noProof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178" y="689854"/>
            <a:ext cx="4567377" cy="598852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16" y="1022465"/>
            <a:ext cx="5493586" cy="332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DFC2B14-6783-D36A-3F93-1A527AED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22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0AC75D2-664D-60B5-AF4D-64F6D656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Recommandations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2" t="20326" r="-395" b="32662"/>
          <a:stretch/>
        </p:blipFill>
        <p:spPr bwMode="auto">
          <a:xfrm>
            <a:off x="2568633" y="2128057"/>
            <a:ext cx="5262122" cy="161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858" y="3757092"/>
            <a:ext cx="7871619" cy="12385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t="1582" r="14635" b="-1"/>
          <a:stretch/>
        </p:blipFill>
        <p:spPr>
          <a:xfrm>
            <a:off x="9847448" y="2437887"/>
            <a:ext cx="1658735" cy="20529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779" y="5012056"/>
            <a:ext cx="3395972" cy="22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DFC2B14-6783-D36A-3F93-1A527AED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23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0AC75D2-664D-60B5-AF4D-64F6D656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86" y="2088162"/>
            <a:ext cx="6932817" cy="39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DFC2B14-6783-D36A-3F93-1A527AED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24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0AC75D2-664D-60B5-AF4D-64F6D656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373" r="992"/>
          <a:stretch/>
        </p:blipFill>
        <p:spPr>
          <a:xfrm>
            <a:off x="2461289" y="1936865"/>
            <a:ext cx="7713490" cy="46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DFC2B14-6783-D36A-3F93-1A527AED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25</a:t>
            </a:fld>
            <a:endParaRPr lang="fr-FR" noProof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0AC75D2-664D-60B5-AF4D-64F6D656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Recommandations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b="1594"/>
          <a:stretch/>
        </p:blipFill>
        <p:spPr>
          <a:xfrm>
            <a:off x="3075709" y="1940540"/>
            <a:ext cx="5802283" cy="44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26</a:t>
            </a:fld>
            <a:endParaRPr lang="fr-FR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13796" r="1029" b="2083"/>
          <a:stretch/>
        </p:blipFill>
        <p:spPr bwMode="auto">
          <a:xfrm>
            <a:off x="311726" y="3435015"/>
            <a:ext cx="7665212" cy="174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6" y="675419"/>
            <a:ext cx="7087695" cy="221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/>
          <a:stretch/>
        </p:blipFill>
        <p:spPr bwMode="auto">
          <a:xfrm>
            <a:off x="8590823" y="765575"/>
            <a:ext cx="3182748" cy="294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11" y="4070128"/>
            <a:ext cx="2475947" cy="255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7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27</a:t>
            </a:fld>
            <a:endParaRPr lang="fr-FR" noProof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3" y="729658"/>
            <a:ext cx="10890371" cy="70013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Pratique 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120" t="4108" r="1783"/>
          <a:stretch/>
        </p:blipFill>
        <p:spPr>
          <a:xfrm>
            <a:off x="3016946" y="4048616"/>
            <a:ext cx="6870297" cy="208121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4201" t="17732" r="2378" b="9397"/>
          <a:stretch/>
        </p:blipFill>
        <p:spPr>
          <a:xfrm>
            <a:off x="3016946" y="1921137"/>
            <a:ext cx="6870297" cy="19758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357" y="2086495"/>
            <a:ext cx="1532993" cy="5414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92" y="2203321"/>
            <a:ext cx="627264" cy="1500348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1770611" y="2917767"/>
            <a:ext cx="1005840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/>
          <a:srcRect l="19679" t="6845" r="14698"/>
          <a:stretch/>
        </p:blipFill>
        <p:spPr>
          <a:xfrm>
            <a:off x="1034541" y="4048616"/>
            <a:ext cx="495575" cy="1728729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>
            <a:off x="1712422" y="4910936"/>
            <a:ext cx="1005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58370" y="2273689"/>
            <a:ext cx="1005840" cy="465513"/>
          </a:xfrm>
          <a:prstGeom prst="rect">
            <a:avLst/>
          </a:prstGeom>
          <a:noFill/>
          <a:ln>
            <a:solidFill>
              <a:srgbClr val="2E0C1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2E0C1F"/>
                </a:solidFill>
              </a:rPr>
              <a:t>T B et NK</a:t>
            </a:r>
            <a:endParaRPr lang="en-US" sz="1400" dirty="0">
              <a:solidFill>
                <a:srgbClr val="2E0C1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0611" y="4230826"/>
            <a:ext cx="1005840" cy="465513"/>
          </a:xfrm>
          <a:prstGeom prst="rect">
            <a:avLst/>
          </a:prstGeom>
          <a:noFill/>
          <a:ln>
            <a:solidFill>
              <a:srgbClr val="2E0C1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2E0C1F"/>
                </a:solidFill>
              </a:rPr>
              <a:t>CAR T</a:t>
            </a:r>
            <a:endParaRPr lang="en-US" sz="1400" dirty="0">
              <a:solidFill>
                <a:srgbClr val="2E0C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28</a:t>
            </a:fld>
            <a:endParaRPr lang="fr-FR" noProof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/>
          <a:srcRect t="-246" r="51079" b="32935"/>
          <a:stretch/>
        </p:blipFill>
        <p:spPr>
          <a:xfrm>
            <a:off x="6151417" y="748146"/>
            <a:ext cx="4472247" cy="45756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95" y="832961"/>
            <a:ext cx="4481166" cy="449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29</a:t>
            </a:fld>
            <a:endParaRPr lang="fr-FR" noProof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r="2053" b="3199"/>
          <a:stretch/>
        </p:blipFill>
        <p:spPr>
          <a:xfrm>
            <a:off x="396194" y="743037"/>
            <a:ext cx="5766854" cy="19236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3337" r="1979"/>
          <a:stretch/>
        </p:blipFill>
        <p:spPr>
          <a:xfrm>
            <a:off x="285871" y="2892828"/>
            <a:ext cx="5957850" cy="20179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47597" t="-2155" b="1"/>
          <a:stretch/>
        </p:blipFill>
        <p:spPr>
          <a:xfrm>
            <a:off x="8349427" y="581890"/>
            <a:ext cx="2127208" cy="2084765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V="1">
            <a:off x="6359135" y="1624272"/>
            <a:ext cx="1794204" cy="962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9427" y="3408218"/>
            <a:ext cx="2015386" cy="2247316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stCxn id="5" idx="2"/>
          </p:cNvCxnSpPr>
          <p:nvPr/>
        </p:nvCxnSpPr>
        <p:spPr>
          <a:xfrm>
            <a:off x="9413031" y="2666655"/>
            <a:ext cx="11337" cy="741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1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B13C35-702B-4BCE-824F-AAADB3090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Définition </a:t>
            </a: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 de CAR-T</a:t>
            </a: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Cibles thérapeutiques et CAR-T</a:t>
            </a: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Efficacité &amp; Toxicité</a:t>
            </a: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Suivi Immunologique ( recommandations) </a:t>
            </a:r>
          </a:p>
          <a:p>
            <a:pPr lvl="1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Intérêt de la CMF pour le suivi</a:t>
            </a:r>
          </a:p>
          <a:p>
            <a:pPr rtl="0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Exemples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93C0E1-1796-41B4-AF64-2A823C4C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Sommaire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CD85E0-FA5F-2B60-7768-C23CB22993A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2" y="5696718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0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49176E-EC96-C37E-83B3-0C3ECD760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14" y="2103120"/>
            <a:ext cx="11305308" cy="3848691"/>
          </a:xfrm>
        </p:spPr>
        <p:txBody>
          <a:bodyPr/>
          <a:lstStyle/>
          <a:p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acilité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d'implémentation de la technique sur une </a:t>
            </a:r>
            <a: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plateforme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hospitalière de </a:t>
            </a:r>
            <a: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routine.</a:t>
            </a:r>
            <a:b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Combinaison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une numération T/B/NK permettant la quantification en valeur absolue des cellules CAR-T et des lymphocytes B circulants (la lymphopénie B étant le témoin de la présence de cellules </a:t>
            </a:r>
            <a: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CAR-T fonctionnelles).</a:t>
            </a:r>
            <a:b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dentification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cellules exprimant bien le CAR à leur </a:t>
            </a:r>
            <a: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donc potentiellement </a:t>
            </a:r>
            <a: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fonctionnelles.</a:t>
            </a:r>
            <a:b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Combinaison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d'autres marqueurs lymphocytaires </a:t>
            </a:r>
            <a: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permettant,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 la quantification des cellules CAR-T, de caractériser leur phénotype et celui des autres cellules immunes (T non- CAR, NK. . .), ainsi que leur fonctionnalité (cytokines </a:t>
            </a:r>
            <a: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intracellulaires,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molécules </a:t>
            </a:r>
            <a: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cytotoxiques).</a:t>
            </a:r>
            <a:b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Rendu </a:t>
            </a:r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temps réel aux cliniciens, laissant la possibilité d'une éventuelle modification thérapeutique au vu des résultats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INTERETS DE LA CMF</a:t>
            </a:r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E522B91-47E9-66F4-F7EB-7A1B2C5F2B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9488" y="5956300"/>
            <a:ext cx="1052512" cy="365125"/>
          </a:xfrm>
        </p:spPr>
        <p:txBody>
          <a:bodyPr/>
          <a:lstStyle/>
          <a:p>
            <a:pPr rtl="0"/>
            <a:fld id="{C5C3056E-1632-4A65-A24F-3F10A1450A6E}" type="slidenum">
              <a:rPr lang="fr-FR" noProof="0" smtClean="0"/>
              <a:t>30</a:t>
            </a:fld>
            <a:endParaRPr lang="fr-FR" noProof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AE47BC-6AE9-2C97-114A-D8DF52DEB3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2" y="5951811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34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49176E-EC96-C37E-83B3-0C3ECD760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978430"/>
            <a:ext cx="11942618" cy="3516284"/>
          </a:xfrm>
        </p:spPr>
        <p:txBody>
          <a:bodyPr>
            <a:normAutofit fontScale="62500" lnSpcReduction="20000"/>
          </a:bodyPr>
          <a:lstStyle/>
          <a:p>
            <a:r>
              <a:rPr lang="fr-FR"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L'analyse cinétique des cellules CAR-T permet de déterminer plusieurs valeurs importantes: </a:t>
            </a:r>
            <a:endParaRPr lang="fr-FR" sz="2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Tfirst</a:t>
            </a:r>
            <a:r>
              <a:rPr lang="fr-FR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le temps </a:t>
            </a:r>
            <a:r>
              <a:rPr 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auquel les cellules CAR-T deviennent détectables après </a:t>
            </a:r>
            <a:r>
              <a:rPr lang="fr-FR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l'injection</a:t>
            </a:r>
            <a:br>
              <a:rPr lang="fr-FR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Cmax</a:t>
            </a:r>
            <a:r>
              <a:rPr 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pic </a:t>
            </a:r>
            <a:r>
              <a:rPr 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d'expansion </a:t>
            </a:r>
            <a:r>
              <a:rPr lang="fr-FR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taux </a:t>
            </a:r>
            <a:r>
              <a:rPr 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 de cellules CAR-T en pourcentage ou valeur absolue) </a:t>
            </a:r>
            <a:r>
              <a:rPr lang="fr-FR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Tmax</a:t>
            </a:r>
            <a:r>
              <a:rPr 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 </a:t>
            </a:r>
            <a:r>
              <a:rPr 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délai pour atteindre ce pic d'expansion </a:t>
            </a:r>
            <a:r>
              <a:rPr lang="fr-FR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jours après l'injection) </a:t>
            </a:r>
            <a:r>
              <a:rPr lang="fr-FR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AUC0-28 : </a:t>
            </a:r>
            <a:r>
              <a:rPr 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quantité cumulée de cellules CAR-T présentes en circulation au cours du premier mois de traitement, définie par l'aire sous la courbe entre J0 et J28 </a:t>
            </a:r>
            <a:endParaRPr lang="fr-FR" sz="2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Tlast</a:t>
            </a:r>
            <a:r>
              <a:rPr lang="en-US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dernier point auquel les cellules CAR-T sont détectables </a:t>
            </a:r>
            <a:r>
              <a:rPr lang="fr-FR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en jours ou mois) </a:t>
            </a:r>
            <a:endParaRPr lang="fr-F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lvl="1" indent="0">
              <a:buNone/>
            </a:pPr>
            <a:r>
              <a:rPr lang="fr-FR" sz="1400" dirty="0" smtClean="0">
                <a:solidFill>
                  <a:srgbClr val="000000"/>
                </a:solidFill>
                <a:latin typeface="EMDLP C+ Adv T T 7c 28689c"/>
              </a:rPr>
              <a:t/>
            </a:r>
            <a:br>
              <a:rPr lang="fr-FR" sz="1400" dirty="0" smtClean="0">
                <a:solidFill>
                  <a:srgbClr val="000000"/>
                </a:solidFill>
                <a:latin typeface="EMDLP C+ Adv T T 7c 28689c"/>
              </a:rPr>
            </a:br>
            <a:endParaRPr lang="fr-FR" sz="1400" dirty="0">
              <a:solidFill>
                <a:srgbClr val="000000"/>
              </a:solidFill>
              <a:latin typeface="EMDLP C+ Adv T T 7c 28689c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INTERETS DE LA CMF</a:t>
            </a:r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E522B91-47E9-66F4-F7EB-7A1B2C5F2B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9488" y="5956300"/>
            <a:ext cx="1052512" cy="365125"/>
          </a:xfrm>
        </p:spPr>
        <p:txBody>
          <a:bodyPr/>
          <a:lstStyle/>
          <a:p>
            <a:pPr rtl="0"/>
            <a:fld id="{C5C3056E-1632-4A65-A24F-3F10A1450A6E}" type="slidenum">
              <a:rPr lang="fr-FR" noProof="0" smtClean="0"/>
              <a:t>31</a:t>
            </a:fld>
            <a:endParaRPr lang="fr-FR" noProof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AE47BC-6AE9-2C97-114A-D8DF52DEB3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2" y="5951811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61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E522B91-47E9-66F4-F7EB-7A1B2C5F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32</a:t>
            </a:fld>
            <a:endParaRPr lang="fr-FR" noProof="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INTERETS DE LA CMF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49176E-EC96-C37E-83B3-0C3ECD7601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978025"/>
            <a:ext cx="11944350" cy="2984500"/>
          </a:xfrm>
        </p:spPr>
        <p:txBody>
          <a:bodyPr>
            <a:normAutofit/>
          </a:bodyPr>
          <a:lstStyle/>
          <a:p>
            <a:pPr marL="324000" lvl="1" indent="0">
              <a:buNone/>
            </a:pPr>
            <a:r>
              <a:rPr lang="fr-FR" sz="1400" dirty="0" smtClean="0">
                <a:solidFill>
                  <a:srgbClr val="000000"/>
                </a:solidFill>
                <a:latin typeface="EMDLP C+ Adv T T 7c 28689c"/>
              </a:rPr>
              <a:t/>
            </a:r>
            <a:br>
              <a:rPr lang="fr-FR" sz="1400" dirty="0" smtClean="0">
                <a:solidFill>
                  <a:srgbClr val="000000"/>
                </a:solidFill>
                <a:latin typeface="EMDLP C+ Adv T T 7c 28689c"/>
              </a:rPr>
            </a:br>
            <a:endParaRPr lang="fr-FR" sz="1400" dirty="0">
              <a:solidFill>
                <a:srgbClr val="000000"/>
              </a:solidFill>
              <a:latin typeface="EMDLP C+ Adv T T 7c 28689c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AE47BC-6AE9-2C97-114A-D8DF52DEB3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92" y="5951811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577" y="2261140"/>
            <a:ext cx="4531447" cy="27401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71105" y="5403398"/>
            <a:ext cx="4613563" cy="346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LNH du Manteau, </a:t>
            </a:r>
            <a:r>
              <a:rPr lang="fr-FR" sz="1200" dirty="0" err="1" smtClean="0">
                <a:solidFill>
                  <a:schemeClr val="tx1"/>
                </a:solidFill>
              </a:rPr>
              <a:t>Brexu-cel</a:t>
            </a:r>
            <a:r>
              <a:rPr lang="fr-FR" sz="1200" dirty="0" smtClean="0">
                <a:solidFill>
                  <a:schemeClr val="tx1"/>
                </a:solidFill>
              </a:rPr>
              <a:t>, en rémission 3mois post traitement  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994" b="1348"/>
          <a:stretch/>
        </p:blipFill>
        <p:spPr>
          <a:xfrm>
            <a:off x="6641868" y="2414550"/>
            <a:ext cx="4142643" cy="24333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85846" y="5430503"/>
            <a:ext cx="4855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200" dirty="0" smtClean="0">
                <a:solidFill>
                  <a:prstClr val="black"/>
                </a:solidFill>
              </a:rPr>
              <a:t>Lymphome B à grandes cellules , </a:t>
            </a:r>
            <a:r>
              <a:rPr lang="fr-FR" sz="1200" dirty="0" err="1" smtClean="0">
                <a:solidFill>
                  <a:prstClr val="black"/>
                </a:solidFill>
              </a:rPr>
              <a:t>Axi-cel</a:t>
            </a:r>
            <a:r>
              <a:rPr lang="fr-FR" sz="1200" dirty="0" smtClean="0">
                <a:solidFill>
                  <a:prstClr val="black"/>
                </a:solidFill>
              </a:rPr>
              <a:t>, rechute 2 mois post traitement 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J9 post injection de CAR T CD19 pour un DLBCL </a:t>
            </a:r>
          </a:p>
          <a:p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33</a:t>
            </a:fld>
            <a:endParaRPr lang="fr-FR" noProof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38" y="2698837"/>
            <a:ext cx="6267797" cy="31690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914" y="2083158"/>
            <a:ext cx="1946112" cy="21045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t="1535" r="7510"/>
          <a:stretch/>
        </p:blipFill>
        <p:spPr>
          <a:xfrm>
            <a:off x="8237914" y="4185540"/>
            <a:ext cx="2014589" cy="22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81191" y="2180497"/>
            <a:ext cx="7207833" cy="970028"/>
          </a:xfrm>
        </p:spPr>
        <p:txBody>
          <a:bodyPr>
            <a:normAutofit/>
          </a:bodyPr>
          <a:lstStyle/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Patiente de 67 ans , rechute  CNS d’un DLBCL 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Traitement par CAR-T CD19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pPr rtl="0"/>
              <a:t>34</a:t>
            </a:fld>
            <a:endParaRPr lang="fr-FR" noProof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41" y="3150525"/>
            <a:ext cx="2176412" cy="212618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650" y="3083421"/>
            <a:ext cx="2169973" cy="226469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572" y="3054582"/>
            <a:ext cx="2177584" cy="23180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863" y="3054582"/>
            <a:ext cx="2064141" cy="22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pPr rtl="0"/>
              <a:t>35</a:t>
            </a:fld>
            <a:endParaRPr lang="fr-FR" noProof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3794" t="3057" r="3837"/>
          <a:stretch/>
        </p:blipFill>
        <p:spPr>
          <a:xfrm>
            <a:off x="3017520" y="658730"/>
            <a:ext cx="5121988" cy="12898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2961" r="1524" b="-654"/>
          <a:stretch/>
        </p:blipFill>
        <p:spPr>
          <a:xfrm>
            <a:off x="2463937" y="4231585"/>
            <a:ext cx="2060467" cy="20364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r="6937" b="3579"/>
          <a:stretch/>
        </p:blipFill>
        <p:spPr>
          <a:xfrm>
            <a:off x="5350007" y="4159283"/>
            <a:ext cx="1976927" cy="21087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455" y="4120379"/>
            <a:ext cx="2060449" cy="212082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/>
          <a:srcRect t="4128" r="-2927"/>
          <a:stretch/>
        </p:blipFill>
        <p:spPr>
          <a:xfrm>
            <a:off x="107420" y="1997591"/>
            <a:ext cx="1879111" cy="196999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7"/>
          <a:srcRect t="1160" r="5942"/>
          <a:stretch/>
        </p:blipFill>
        <p:spPr>
          <a:xfrm>
            <a:off x="2543164" y="2023000"/>
            <a:ext cx="1902014" cy="203366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0120" y="1984108"/>
            <a:ext cx="1899453" cy="213069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405" y="1984108"/>
            <a:ext cx="1908313" cy="207255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4196" y="4937760"/>
            <a:ext cx="1662335" cy="432262"/>
          </a:xfrm>
          <a:prstGeom prst="rect">
            <a:avLst/>
          </a:prstGeom>
          <a:noFill/>
          <a:ln>
            <a:solidFill>
              <a:srgbClr val="2E0C1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CMF sur LCR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1840832" y="1732547"/>
            <a:ext cx="1299410" cy="216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H="1">
            <a:off x="4445178" y="1840551"/>
            <a:ext cx="379485" cy="182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462193" y="1788784"/>
            <a:ext cx="425244" cy="199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904747" y="1303643"/>
            <a:ext cx="854242" cy="62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9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pPr rtl="0"/>
              <a:t>36</a:t>
            </a:fld>
            <a:endParaRPr lang="fr-FR" noProof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61" t="-137" r="3986" b="942"/>
          <a:stretch/>
        </p:blipFill>
        <p:spPr>
          <a:xfrm>
            <a:off x="5948044" y="955962"/>
            <a:ext cx="4492741" cy="42870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9259" t="5734" r="4367" b="-1"/>
          <a:stretch/>
        </p:blipFill>
        <p:spPr>
          <a:xfrm>
            <a:off x="340822" y="2360815"/>
            <a:ext cx="4189615" cy="16862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22" y="955962"/>
            <a:ext cx="5278380" cy="99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81192" y="2180496"/>
            <a:ext cx="11123128" cy="3912733"/>
          </a:xfrm>
        </p:spPr>
        <p:txBody>
          <a:bodyPr>
            <a:normAutofit fontScale="70000" lnSpcReduction="20000"/>
          </a:bodyPr>
          <a:lstStyle/>
          <a:p>
            <a:r>
              <a:rPr lang="fr-F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Les cellules CAR-T sont des lymphocytes modifiés génétiquement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dans le but de reconnaître puis éliminer les cellules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cancéreuses. </a:t>
            </a:r>
            <a:endParaRPr lang="fr-F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7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Vrai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2) Les CAR-T thérapeutiques sont les CAR-T de deuxième génération. </a:t>
            </a:r>
          </a:p>
          <a:p>
            <a:r>
              <a:rPr lang="fr-FR" sz="17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Vrai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3) Ces cellules font parties d’un traitement de thérapie cellulaire innovante,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 conséquent elles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sont dépourvues d’effets indésirables notables. </a:t>
            </a:r>
          </a:p>
          <a:p>
            <a:r>
              <a:rPr lang="fr-FR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Faux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Il existe plusieurs méthodes de détection de CAR-T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dans les liquides biologiques (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CMF, Biologie moléculaire). </a:t>
            </a:r>
          </a:p>
          <a:p>
            <a:r>
              <a:rPr lang="fr-FR" sz="17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Vrai</a:t>
            </a: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Les CAR-T montrent une efficacité thérapeutique remarquable uniquement dans le domaine de cancérologie. </a:t>
            </a:r>
          </a:p>
          <a:p>
            <a:r>
              <a:rPr lang="fr-FR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Faux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Quizz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4483DB-7F57-AB43-BA24-A3AD3252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44" y="4244304"/>
            <a:ext cx="10679783" cy="742501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Merci de votre attention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ECFCABC-7D31-014F-31A9-AAE59646B8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173" y="5480223"/>
            <a:ext cx="1683194" cy="76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F894D5-D638-C1AF-D235-E5F41EE7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pPr rtl="0"/>
              <a:t>38</a:t>
            </a:fld>
            <a:endParaRPr lang="fr-FR" noProof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017" y="558100"/>
            <a:ext cx="6311747" cy="381611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2" y="949337"/>
            <a:ext cx="1567097" cy="15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80017" y="1433500"/>
            <a:ext cx="1958626" cy="554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Chalabia NAIT HAMOUCHE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2787" y="1052332"/>
            <a:ext cx="2159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Mustapha KHAZOUR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4875714" y="1585483"/>
            <a:ext cx="16533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Laurence GUERRA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556348" y="1089086"/>
            <a:ext cx="1386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smtClean="0"/>
              <a:t>Jeremy PAIRAULT 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30762" y="2692813"/>
            <a:ext cx="1686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 smtClean="0"/>
              <a:t>Véronique SAADA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9036997" y="2745616"/>
            <a:ext cx="15804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/>
              <a:t>Véronique  </a:t>
            </a:r>
            <a:r>
              <a:rPr lang="fr-FR" sz="1400" dirty="0" smtClean="0"/>
              <a:t>VERGÉ </a:t>
            </a:r>
            <a:endParaRPr lang="en-US" sz="1400" dirty="0"/>
          </a:p>
        </p:txBody>
      </p:sp>
      <p:pic>
        <p:nvPicPr>
          <p:cNvPr id="1026" name="Image 3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00" y="767220"/>
            <a:ext cx="1430457" cy="177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/>
          <a:srcRect t="4936" r="9073"/>
          <a:stretch/>
        </p:blipFill>
        <p:spPr>
          <a:xfrm>
            <a:off x="8773922" y="3424843"/>
            <a:ext cx="2670963" cy="171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1205" y="2082113"/>
            <a:ext cx="6199604" cy="151334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205" y="3959576"/>
            <a:ext cx="6010102" cy="11129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967" y="2110143"/>
            <a:ext cx="3391593" cy="115014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t="-1253" r="3171" b="2072"/>
          <a:stretch/>
        </p:blipFill>
        <p:spPr>
          <a:xfrm>
            <a:off x="705884" y="3383280"/>
            <a:ext cx="4315003" cy="258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5</a:t>
            </a:fld>
            <a:endParaRPr lang="fr-FR" noProof="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49475" y="6158633"/>
            <a:ext cx="3582785" cy="504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Aroshi</a:t>
            </a:r>
            <a:r>
              <a:rPr lang="en-US" sz="1200" dirty="0" smtClean="0"/>
              <a:t> et al, Front </a:t>
            </a:r>
            <a:r>
              <a:rPr lang="en-US" sz="1200" dirty="0" err="1" smtClean="0"/>
              <a:t>Immunol</a:t>
            </a:r>
            <a:r>
              <a:rPr lang="en-US" sz="1200" dirty="0" smtClean="0"/>
              <a:t> 2023 </a:t>
            </a:r>
            <a:endParaRPr lang="en-US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530" t="5678" r="2372" b="4687"/>
          <a:stretch/>
        </p:blipFill>
        <p:spPr>
          <a:xfrm>
            <a:off x="2302609" y="2252749"/>
            <a:ext cx="7099086" cy="35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5C5BE8-6BA2-6E5A-3C8C-A62254C5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6</a:t>
            </a:fld>
            <a:endParaRPr lang="fr-FR" noProof="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 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811" t="12716" r="12257" b="2681"/>
          <a:stretch/>
        </p:blipFill>
        <p:spPr>
          <a:xfrm>
            <a:off x="3197628" y="1917964"/>
            <a:ext cx="5464233" cy="4264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49475" y="6158633"/>
            <a:ext cx="3582785" cy="504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Ana Carolina </a:t>
            </a:r>
            <a:r>
              <a:rPr lang="en-US" sz="1200" dirty="0" smtClean="0"/>
              <a:t>Caballero et al, Front </a:t>
            </a:r>
            <a:r>
              <a:rPr lang="en-US" sz="1200" dirty="0" err="1" smtClean="0"/>
              <a:t>Immunol</a:t>
            </a:r>
            <a:r>
              <a:rPr lang="en-US" sz="1200" dirty="0" smtClean="0"/>
              <a:t> 2022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53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Cibles thérapeutiques 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Caractéristiques idéales d’une cible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581194" y="2926053"/>
            <a:ext cx="5393099" cy="2676726"/>
          </a:xfrm>
        </p:spPr>
        <p:txBody>
          <a:bodyPr/>
          <a:lstStyle/>
          <a:p>
            <a:r>
              <a:rPr lang="fr-FR" dirty="0" smtClean="0"/>
              <a:t>Expression extra cellulaire </a:t>
            </a:r>
          </a:p>
          <a:p>
            <a:r>
              <a:rPr lang="fr-FR" dirty="0" smtClean="0"/>
              <a:t>Expression uniforme et consistante sur toutes les cellules tumorales </a:t>
            </a:r>
          </a:p>
          <a:p>
            <a:r>
              <a:rPr lang="fr-FR" dirty="0" smtClean="0"/>
              <a:t> Pas ou peu partagée avec les cellules normales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t>7</a:t>
            </a:fld>
            <a:endParaRPr lang="fr-FR" noProof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" t="3506" r="8882" b="1"/>
          <a:stretch/>
        </p:blipFill>
        <p:spPr>
          <a:xfrm>
            <a:off x="5849935" y="2344189"/>
            <a:ext cx="5959891" cy="361194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 rot="19971477">
            <a:off x="9143601" y="3053873"/>
            <a:ext cx="1328333" cy="654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 rot="16200000">
            <a:off x="7670671" y="2411387"/>
            <a:ext cx="1163784" cy="842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Cibles thérapeutiques 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50770" y="1976572"/>
            <a:ext cx="5393102" cy="536005"/>
          </a:xfrm>
        </p:spPr>
        <p:txBody>
          <a:bodyPr/>
          <a:lstStyle/>
          <a:p>
            <a:r>
              <a:rPr lang="fr-FR" dirty="0" smtClean="0"/>
              <a:t>CD19 : Glycoprotéine superfamille des </a:t>
            </a:r>
            <a:r>
              <a:rPr lang="fr-FR" dirty="0" err="1" smtClean="0"/>
              <a:t>Ig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4073" y="2615143"/>
            <a:ext cx="4640352" cy="2738253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pPr rtl="0"/>
              <a:t>8</a:t>
            </a:fld>
            <a:endParaRPr lang="fr-FR" noProof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4348" r="1301"/>
          <a:stretch/>
        </p:blipFill>
        <p:spPr>
          <a:xfrm>
            <a:off x="5485003" y="2708403"/>
            <a:ext cx="5521999" cy="16406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449" y="4587004"/>
            <a:ext cx="5587105" cy="1753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1193" y="5231518"/>
            <a:ext cx="1263535" cy="448887"/>
          </a:xfrm>
          <a:prstGeom prst="rect">
            <a:avLst/>
          </a:prstGeom>
          <a:noFill/>
          <a:ln>
            <a:solidFill>
              <a:srgbClr val="2E0C1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Lymphocyte B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Cibles thérapeutiques 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76699" y="1953491"/>
            <a:ext cx="6101542" cy="847898"/>
          </a:xfrm>
        </p:spPr>
        <p:txBody>
          <a:bodyPr/>
          <a:lstStyle/>
          <a:p>
            <a:r>
              <a:rPr lang="fr-FR" sz="2000" dirty="0" smtClean="0"/>
              <a:t>BCMA : antigène de maturation de cellule B</a:t>
            </a:r>
          </a:p>
          <a:p>
            <a:r>
              <a:rPr lang="fr-FR" sz="2000" dirty="0" smtClean="0"/>
              <a:t>membre 17 de la superfamille de TNF  </a:t>
            </a:r>
            <a:endParaRPr lang="en-US" sz="2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fr-FR" noProof="0" smtClean="0"/>
              <a:pPr rtl="0"/>
              <a:t>9</a:t>
            </a:fld>
            <a:endParaRPr lang="fr-FR" noProof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2967644"/>
            <a:ext cx="7622319" cy="23555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78740" y="5679138"/>
            <a:ext cx="2505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dirty="0" smtClean="0">
                <a:solidFill>
                  <a:prstClr val="black"/>
                </a:solidFill>
              </a:rPr>
              <a:t>Shih-Feng et </a:t>
            </a:r>
            <a:r>
              <a:rPr lang="en-US" sz="1200" dirty="0">
                <a:solidFill>
                  <a:prstClr val="black"/>
                </a:solidFill>
              </a:rPr>
              <a:t>al, Front </a:t>
            </a:r>
            <a:r>
              <a:rPr lang="en-US" sz="1200" dirty="0" err="1">
                <a:solidFill>
                  <a:prstClr val="black"/>
                </a:solidFill>
              </a:rPr>
              <a:t>Immunol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2018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740" y="2359423"/>
            <a:ext cx="3225406" cy="1830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78740" y="2359423"/>
            <a:ext cx="964271" cy="3422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TLM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006_TF00315753" id="{0F0D53F9-FF63-4790-98E1-17CE9E87DD90}" vid="{160F1BF7-7A07-4C15-83C7-9010985EA335}"/>
    </a:ext>
  </a:extLst>
</a:theme>
</file>

<file path=ppt/theme/theme2.xml><?xml version="1.0" encoding="utf-8"?>
<a:theme xmlns:a="http://schemas.openxmlformats.org/drawingml/2006/main" name="2_Dividende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006_TF00315753" id="{0F0D53F9-FF63-4790-98E1-17CE9E87DD90}" vid="{160F1BF7-7A07-4C15-83C7-9010985EA335}"/>
    </a:ext>
  </a:extLst>
</a:theme>
</file>

<file path=ppt/theme/theme3.xml><?xml version="1.0" encoding="utf-8"?>
<a:theme xmlns:a="http://schemas.openxmlformats.org/drawingml/2006/main" name="1_Dividende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006_TF00315753" id="{0F0D53F9-FF63-4790-98E1-17CE9E87DD90}" vid="{160F1BF7-7A07-4C15-83C7-9010985EA335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C4EF74-2977-4065-95FE-55F8E4B639D4}">
  <ds:schemaRefs>
    <ds:schemaRef ds:uri="http://schemas.microsoft.com/office/2006/documentManagement/types"/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infopath/2007/PartnerControls"/>
    <ds:schemaRef ds:uri="fb0879af-3eba-417a-a55a-ffe6dcd6ca77"/>
    <ds:schemaRef ds:uri="http://schemas.microsoft.com/office/2006/metadata/properties"/>
    <ds:schemaRef ds:uri="http://purl.org/dc/terms/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58AF07-9E42-47AF-83DF-C9E8FADF71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3253B1-1887-43EF-BBA6-7E1941C42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Le cours idéal</Template>
  <TotalTime>2322</TotalTime>
  <Words>758</Words>
  <Application>Microsoft Office PowerPoint</Application>
  <PresentationFormat>Grand écran</PresentationFormat>
  <Paragraphs>141</Paragraphs>
  <Slides>38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Candara</vt:lpstr>
      <vt:lpstr>EMDLP C+ Adv T T 7c 28689c</vt:lpstr>
      <vt:lpstr>Wingdings 2</vt:lpstr>
      <vt:lpstr>AFTLM</vt:lpstr>
      <vt:lpstr>2_Dividende</vt:lpstr>
      <vt:lpstr>1_Dividende</vt:lpstr>
      <vt:lpstr>Immunothérapie cellulaire - Biothérapies émergentes, BCMA et CD19 CAR-T cells</vt:lpstr>
      <vt:lpstr>Quizz</vt:lpstr>
      <vt:lpstr>Sommaire</vt:lpstr>
      <vt:lpstr>Définition </vt:lpstr>
      <vt:lpstr>Structure  </vt:lpstr>
      <vt:lpstr>Structure </vt:lpstr>
      <vt:lpstr>Cibles thérapeutiques </vt:lpstr>
      <vt:lpstr>Cibles thérapeutiques </vt:lpstr>
      <vt:lpstr>Cibles thérapeutiques </vt:lpstr>
      <vt:lpstr>Circuit </vt:lpstr>
      <vt:lpstr>CAR-T AMM</vt:lpstr>
      <vt:lpstr>CAR-T : maladies auto-immunes</vt:lpstr>
      <vt:lpstr>Efficacité</vt:lpstr>
      <vt:lpstr>Efficacité</vt:lpstr>
      <vt:lpstr>Toxicités</vt:lpstr>
      <vt:lpstr>Présentation PowerPoint</vt:lpstr>
      <vt:lpstr>Présentation PowerPoint</vt:lpstr>
      <vt:lpstr>Toxicités</vt:lpstr>
      <vt:lpstr>Toxicités</vt:lpstr>
      <vt:lpstr>Présentation PowerPoint</vt:lpstr>
      <vt:lpstr>Présentation PowerPoint</vt:lpstr>
      <vt:lpstr>Recommandations</vt:lpstr>
      <vt:lpstr>Recommandations</vt:lpstr>
      <vt:lpstr>Recommandations</vt:lpstr>
      <vt:lpstr>Recommandations</vt:lpstr>
      <vt:lpstr>Présentation PowerPoint</vt:lpstr>
      <vt:lpstr>Pratique </vt:lpstr>
      <vt:lpstr>Présentation PowerPoint</vt:lpstr>
      <vt:lpstr>Présentation PowerPoint</vt:lpstr>
      <vt:lpstr>INTERETS DE LA CMF</vt:lpstr>
      <vt:lpstr>INTERETS DE LA CMF</vt:lpstr>
      <vt:lpstr>INTERETS DE LA CMF</vt:lpstr>
      <vt:lpstr>Exemple</vt:lpstr>
      <vt:lpstr>Exemple</vt:lpstr>
      <vt:lpstr>Présentation PowerPoint</vt:lpstr>
      <vt:lpstr>Présentation PowerPoint</vt:lpstr>
      <vt:lpstr>Quizz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AFTLM</dc:title>
  <dc:creator>loiseauflorence@orange.fr</dc:creator>
  <cp:lastModifiedBy>LOISEAU Florence</cp:lastModifiedBy>
  <cp:revision>213</cp:revision>
  <dcterms:created xsi:type="dcterms:W3CDTF">2023-08-15T18:08:36Z</dcterms:created>
  <dcterms:modified xsi:type="dcterms:W3CDTF">2024-11-25T09:31:52Z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