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86" r:id="rId5"/>
    <p:sldMasterId id="2147483674" r:id="rId6"/>
  </p:sldMasterIdLst>
  <p:notesMasterIdLst>
    <p:notesMasterId r:id="rId37"/>
  </p:notesMasterIdLst>
  <p:handoutMasterIdLst>
    <p:handoutMasterId r:id="rId38"/>
  </p:handoutMasterIdLst>
  <p:sldIdLst>
    <p:sldId id="257" r:id="rId7"/>
    <p:sldId id="258" r:id="rId8"/>
    <p:sldId id="296" r:id="rId9"/>
    <p:sldId id="29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4" r:id="rId21"/>
    <p:sldId id="282" r:id="rId22"/>
    <p:sldId id="268" r:id="rId23"/>
    <p:sldId id="283" r:id="rId24"/>
    <p:sldId id="285" r:id="rId25"/>
    <p:sldId id="286" r:id="rId26"/>
    <p:sldId id="287" r:id="rId27"/>
    <p:sldId id="288" r:id="rId28"/>
    <p:sldId id="299" r:id="rId29"/>
    <p:sldId id="289" r:id="rId30"/>
    <p:sldId id="291" r:id="rId31"/>
    <p:sldId id="290" r:id="rId32"/>
    <p:sldId id="293" r:id="rId33"/>
    <p:sldId id="294" r:id="rId34"/>
    <p:sldId id="295" r:id="rId35"/>
    <p:sldId id="263" r:id="rId36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C71"/>
    <a:srgbClr val="852359"/>
    <a:srgbClr val="969FA7"/>
    <a:srgbClr val="2E0C1F"/>
    <a:srgbClr val="903163"/>
    <a:srgbClr val="E1E1E1"/>
    <a:srgbClr val="A62C6F"/>
    <a:srgbClr val="F9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94793-E056-41AE-A47A-8011B87E66A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DA50728-725D-480F-B740-4B859BA91798}">
      <dgm:prSet phldrT="[Texte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sz="1400" b="1" dirty="0">
              <a:solidFill>
                <a:schemeClr val="bg1"/>
              </a:solidFill>
            </a:rPr>
            <a:t>Contexte règlementaire</a:t>
          </a:r>
        </a:p>
      </dgm:t>
    </dgm:pt>
    <dgm:pt modelId="{5214F995-5254-4B05-8925-15DAF48A1E8D}" type="parTrans" cxnId="{065A8ABD-64C3-4638-A1A7-50067AAD46FA}">
      <dgm:prSet/>
      <dgm:spPr/>
      <dgm:t>
        <a:bodyPr/>
        <a:lstStyle/>
        <a:p>
          <a:endParaRPr lang="fr-FR"/>
        </a:p>
      </dgm:t>
    </dgm:pt>
    <dgm:pt modelId="{48E2AB51-DF65-4B9F-BD5C-0B6F19ABE4E3}" type="sibTrans" cxnId="{065A8ABD-64C3-4638-A1A7-50067AAD46FA}">
      <dgm:prSet/>
      <dgm:spPr/>
      <dgm:t>
        <a:bodyPr/>
        <a:lstStyle/>
        <a:p>
          <a:endParaRPr lang="fr-FR"/>
        </a:p>
      </dgm:t>
    </dgm:pt>
    <dgm:pt modelId="{4A750C97-1EB8-4957-BC00-197D4BB55396}">
      <dgm:prSet phldrT="[Texte]"/>
      <dgm:spPr/>
      <dgm:t>
        <a:bodyPr/>
        <a:lstStyle/>
        <a:p>
          <a:endParaRPr lang="fr-FR" dirty="0"/>
        </a:p>
      </dgm:t>
    </dgm:pt>
    <dgm:pt modelId="{F521A775-9D89-4458-AD32-9F3DCA4CE413}" type="parTrans" cxnId="{C4F96E24-F9A6-40F0-8F6C-4F0B178FA24D}">
      <dgm:prSet/>
      <dgm:spPr/>
      <dgm:t>
        <a:bodyPr/>
        <a:lstStyle/>
        <a:p>
          <a:endParaRPr lang="fr-FR"/>
        </a:p>
      </dgm:t>
    </dgm:pt>
    <dgm:pt modelId="{A6D8C8BA-130D-489D-AC9C-E6FF79D09E5D}" type="sibTrans" cxnId="{C4F96E24-F9A6-40F0-8F6C-4F0B178FA24D}">
      <dgm:prSet/>
      <dgm:spPr/>
      <dgm:t>
        <a:bodyPr/>
        <a:lstStyle/>
        <a:p>
          <a:endParaRPr lang="fr-FR"/>
        </a:p>
      </dgm:t>
    </dgm:pt>
    <dgm:pt modelId="{B61E0939-724A-449C-AE85-594744DB5596}">
      <dgm:prSet phldrT="[Texte]"/>
      <dgm:spPr/>
      <dgm:t>
        <a:bodyPr/>
        <a:lstStyle/>
        <a:p>
          <a:endParaRPr lang="fr-FR" dirty="0"/>
        </a:p>
      </dgm:t>
    </dgm:pt>
    <dgm:pt modelId="{88B8105B-7CF4-4379-BF9F-6FE3078AD2D0}" type="parTrans" cxnId="{CD0D0E77-9A38-4F57-AD66-EF46DA913949}">
      <dgm:prSet/>
      <dgm:spPr/>
      <dgm:t>
        <a:bodyPr/>
        <a:lstStyle/>
        <a:p>
          <a:endParaRPr lang="fr-FR"/>
        </a:p>
      </dgm:t>
    </dgm:pt>
    <dgm:pt modelId="{1606349C-F4D8-4C3D-9B96-A03E3E1B9566}" type="sibTrans" cxnId="{CD0D0E77-9A38-4F57-AD66-EF46DA913949}">
      <dgm:prSet/>
      <dgm:spPr/>
      <dgm:t>
        <a:bodyPr/>
        <a:lstStyle/>
        <a:p>
          <a:endParaRPr lang="fr-FR"/>
        </a:p>
      </dgm:t>
    </dgm:pt>
    <dgm:pt modelId="{6DC7E06C-92DC-4396-863D-60C51986FCC0}">
      <dgm:prSet phldrT="[Texte]" custT="1"/>
      <dgm:spPr>
        <a:solidFill>
          <a:srgbClr val="0099C9"/>
        </a:solidFill>
      </dgm:spPr>
      <dgm:t>
        <a:bodyPr/>
        <a:lstStyle/>
        <a:p>
          <a:r>
            <a:rPr lang="fr-FR" sz="1050" b="1" dirty="0">
              <a:solidFill>
                <a:schemeClr val="bg1"/>
              </a:solidFill>
            </a:rPr>
            <a:t>Attentes prescripteurs</a:t>
          </a:r>
        </a:p>
        <a:p>
          <a:r>
            <a:rPr lang="fr-FR" sz="1050" b="1" dirty="0">
              <a:solidFill>
                <a:schemeClr val="bg1"/>
              </a:solidFill>
            </a:rPr>
            <a:t>Choix analyses</a:t>
          </a:r>
          <a:endParaRPr lang="fr-FR" sz="1100" b="1" dirty="0">
            <a:solidFill>
              <a:schemeClr val="bg1"/>
            </a:solidFill>
          </a:endParaRPr>
        </a:p>
      </dgm:t>
    </dgm:pt>
    <dgm:pt modelId="{D8056426-4A20-4D3A-919E-806E6A701F16}" type="parTrans" cxnId="{C50B3699-06A7-4191-906B-6A13E9773B65}">
      <dgm:prSet/>
      <dgm:spPr/>
      <dgm:t>
        <a:bodyPr/>
        <a:lstStyle/>
        <a:p>
          <a:endParaRPr lang="fr-FR"/>
        </a:p>
      </dgm:t>
    </dgm:pt>
    <dgm:pt modelId="{262C7844-DD47-47A5-9E0D-56655E1E5FC0}" type="sibTrans" cxnId="{C50B3699-06A7-4191-906B-6A13E9773B65}">
      <dgm:prSet/>
      <dgm:spPr/>
      <dgm:t>
        <a:bodyPr/>
        <a:lstStyle/>
        <a:p>
          <a:endParaRPr lang="fr-FR"/>
        </a:p>
      </dgm:t>
    </dgm:pt>
    <dgm:pt modelId="{4348E6FB-6201-4BE5-A4D7-9B8F771427A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050" b="1" dirty="0">
              <a:solidFill>
                <a:schemeClr val="bg1"/>
              </a:solidFill>
            </a:rPr>
            <a:t>Organisations</a:t>
          </a:r>
        </a:p>
        <a:p>
          <a:r>
            <a:rPr lang="fr-FR" sz="1050" b="1" dirty="0">
              <a:solidFill>
                <a:schemeClr val="bg1"/>
              </a:solidFill>
            </a:rPr>
            <a:t>logistiques et matérielles</a:t>
          </a:r>
        </a:p>
      </dgm:t>
    </dgm:pt>
    <dgm:pt modelId="{C00FD2E4-F48D-4AD7-9920-9F77D34C855F}" type="parTrans" cxnId="{86F5F534-CDFF-4A43-B36F-F23068A8AA9F}">
      <dgm:prSet/>
      <dgm:spPr/>
      <dgm:t>
        <a:bodyPr/>
        <a:lstStyle/>
        <a:p>
          <a:endParaRPr lang="fr-FR"/>
        </a:p>
      </dgm:t>
    </dgm:pt>
    <dgm:pt modelId="{DDF0D3C2-7797-4D6B-93F6-D0EEBB4401EE}" type="sibTrans" cxnId="{86F5F534-CDFF-4A43-B36F-F23068A8AA9F}">
      <dgm:prSet/>
      <dgm:spPr/>
      <dgm:t>
        <a:bodyPr/>
        <a:lstStyle/>
        <a:p>
          <a:endParaRPr lang="fr-FR"/>
        </a:p>
      </dgm:t>
    </dgm:pt>
    <dgm:pt modelId="{5CF23963-5EAC-4A56-A023-E1E14B947CC6}" type="pres">
      <dgm:prSet presAssocID="{FB194793-E056-41AE-A47A-8011B87E66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5BAD13-EDCE-4D36-B026-A939E21B73B3}" type="pres">
      <dgm:prSet presAssocID="{2DA50728-725D-480F-B740-4B859BA91798}" presName="gear1" presStyleLbl="node1" presStyleIdx="0" presStyleCnt="3">
        <dgm:presLayoutVars>
          <dgm:chMax val="1"/>
          <dgm:bulletEnabled val="1"/>
        </dgm:presLayoutVars>
      </dgm:prSet>
      <dgm:spPr/>
    </dgm:pt>
    <dgm:pt modelId="{62C8D0AF-5C77-4B76-BB3E-C27F18BE2F0D}" type="pres">
      <dgm:prSet presAssocID="{2DA50728-725D-480F-B740-4B859BA91798}" presName="gear1srcNode" presStyleLbl="node1" presStyleIdx="0" presStyleCnt="3"/>
      <dgm:spPr/>
    </dgm:pt>
    <dgm:pt modelId="{0F0B49A3-BC70-4E4C-8D13-3BAE6E2DB1BE}" type="pres">
      <dgm:prSet presAssocID="{2DA50728-725D-480F-B740-4B859BA91798}" presName="gear1dstNode" presStyleLbl="node1" presStyleIdx="0" presStyleCnt="3"/>
      <dgm:spPr/>
    </dgm:pt>
    <dgm:pt modelId="{73B8F85F-E4BB-4285-B981-ABC069552E7B}" type="pres">
      <dgm:prSet presAssocID="{4348E6FB-6201-4BE5-A4D7-9B8F771427AA}" presName="gear2" presStyleLbl="node1" presStyleIdx="1" presStyleCnt="3" custScaleX="114799" custScaleY="120153">
        <dgm:presLayoutVars>
          <dgm:chMax val="1"/>
          <dgm:bulletEnabled val="1"/>
        </dgm:presLayoutVars>
      </dgm:prSet>
      <dgm:spPr/>
    </dgm:pt>
    <dgm:pt modelId="{0B4D48AE-A905-49B0-A18D-19157EDEE54A}" type="pres">
      <dgm:prSet presAssocID="{4348E6FB-6201-4BE5-A4D7-9B8F771427AA}" presName="gear2srcNode" presStyleLbl="node1" presStyleIdx="1" presStyleCnt="3"/>
      <dgm:spPr/>
    </dgm:pt>
    <dgm:pt modelId="{67630F16-C91B-4085-B32D-5E9C0EB401CC}" type="pres">
      <dgm:prSet presAssocID="{4348E6FB-6201-4BE5-A4D7-9B8F771427AA}" presName="gear2dstNode" presStyleLbl="node1" presStyleIdx="1" presStyleCnt="3"/>
      <dgm:spPr/>
    </dgm:pt>
    <dgm:pt modelId="{A947A526-C710-416D-B839-A35A2A340554}" type="pres">
      <dgm:prSet presAssocID="{6DC7E06C-92DC-4396-863D-60C51986FCC0}" presName="gear3" presStyleLbl="node1" presStyleIdx="2" presStyleCnt="3"/>
      <dgm:spPr/>
    </dgm:pt>
    <dgm:pt modelId="{8819C3AD-2920-41BC-9420-1FB4351C5EF1}" type="pres">
      <dgm:prSet presAssocID="{6DC7E06C-92DC-4396-863D-60C51986FCC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FB6DBB7-9B50-439F-BBB7-1909DD856DA0}" type="pres">
      <dgm:prSet presAssocID="{6DC7E06C-92DC-4396-863D-60C51986FCC0}" presName="gear3srcNode" presStyleLbl="node1" presStyleIdx="2" presStyleCnt="3"/>
      <dgm:spPr/>
    </dgm:pt>
    <dgm:pt modelId="{3651B8D7-09C7-4EE6-A46E-03B74B95C869}" type="pres">
      <dgm:prSet presAssocID="{6DC7E06C-92DC-4396-863D-60C51986FCC0}" presName="gear3dstNode" presStyleLbl="node1" presStyleIdx="2" presStyleCnt="3"/>
      <dgm:spPr/>
    </dgm:pt>
    <dgm:pt modelId="{6D7C6ED3-379C-4334-85E9-EBFC68DB7FDC}" type="pres">
      <dgm:prSet presAssocID="{48E2AB51-DF65-4B9F-BD5C-0B6F19ABE4E3}" presName="connector1" presStyleLbl="sibTrans2D1" presStyleIdx="0" presStyleCnt="3" custAng="20233316" custScaleX="87136" custScaleY="87390" custLinFactNeighborY="-4106"/>
      <dgm:spPr/>
    </dgm:pt>
    <dgm:pt modelId="{B906A411-0191-471D-B4AA-706F7956AD28}" type="pres">
      <dgm:prSet presAssocID="{DDF0D3C2-7797-4D6B-93F6-D0EEBB4401EE}" presName="connector2" presStyleLbl="sibTrans2D1" presStyleIdx="1" presStyleCnt="3"/>
      <dgm:spPr/>
    </dgm:pt>
    <dgm:pt modelId="{B17E6217-ABE9-4F06-AA76-753F4EDC0124}" type="pres">
      <dgm:prSet presAssocID="{262C7844-DD47-47A5-9E0D-56655E1E5FC0}" presName="connector3" presStyleLbl="sibTrans2D1" presStyleIdx="2" presStyleCnt="3" custAng="2687367" custLinFactNeighborX="3204" custLinFactNeighborY="1847"/>
      <dgm:spPr/>
    </dgm:pt>
  </dgm:ptLst>
  <dgm:cxnLst>
    <dgm:cxn modelId="{2A1FEE07-7BE8-44FC-8552-CAC29466E507}" type="presOf" srcId="{4348E6FB-6201-4BE5-A4D7-9B8F771427AA}" destId="{67630F16-C91B-4085-B32D-5E9C0EB401CC}" srcOrd="2" destOrd="0" presId="urn:microsoft.com/office/officeart/2005/8/layout/gear1"/>
    <dgm:cxn modelId="{BFD9C80A-AD88-45CC-8455-E7229E513783}" type="presOf" srcId="{2DA50728-725D-480F-B740-4B859BA91798}" destId="{62C8D0AF-5C77-4B76-BB3E-C27F18BE2F0D}" srcOrd="1" destOrd="0" presId="urn:microsoft.com/office/officeart/2005/8/layout/gear1"/>
    <dgm:cxn modelId="{D5FFFF0E-6B15-43E7-9B94-489EE1BBE397}" type="presOf" srcId="{4348E6FB-6201-4BE5-A4D7-9B8F771427AA}" destId="{73B8F85F-E4BB-4285-B981-ABC069552E7B}" srcOrd="0" destOrd="0" presId="urn:microsoft.com/office/officeart/2005/8/layout/gear1"/>
    <dgm:cxn modelId="{E712840F-D8E6-4687-864E-5E81DFEFE71E}" type="presOf" srcId="{6DC7E06C-92DC-4396-863D-60C51986FCC0}" destId="{8819C3AD-2920-41BC-9420-1FB4351C5EF1}" srcOrd="1" destOrd="0" presId="urn:microsoft.com/office/officeart/2005/8/layout/gear1"/>
    <dgm:cxn modelId="{C4F96E24-F9A6-40F0-8F6C-4F0B178FA24D}" srcId="{FB194793-E056-41AE-A47A-8011B87E66AB}" destId="{4A750C97-1EB8-4957-BC00-197D4BB55396}" srcOrd="3" destOrd="0" parTransId="{F521A775-9D89-4458-AD32-9F3DCA4CE413}" sibTransId="{A6D8C8BA-130D-489D-AC9C-E6FF79D09E5D}"/>
    <dgm:cxn modelId="{FD62FC28-3393-40E5-AC4D-D0CE568DD2A8}" type="presOf" srcId="{4348E6FB-6201-4BE5-A4D7-9B8F771427AA}" destId="{0B4D48AE-A905-49B0-A18D-19157EDEE54A}" srcOrd="1" destOrd="0" presId="urn:microsoft.com/office/officeart/2005/8/layout/gear1"/>
    <dgm:cxn modelId="{86F5F534-CDFF-4A43-B36F-F23068A8AA9F}" srcId="{FB194793-E056-41AE-A47A-8011B87E66AB}" destId="{4348E6FB-6201-4BE5-A4D7-9B8F771427AA}" srcOrd="1" destOrd="0" parTransId="{C00FD2E4-F48D-4AD7-9920-9F77D34C855F}" sibTransId="{DDF0D3C2-7797-4D6B-93F6-D0EEBB4401EE}"/>
    <dgm:cxn modelId="{D62F8160-D047-421B-A5F3-3496E7BD33FB}" type="presOf" srcId="{FB194793-E056-41AE-A47A-8011B87E66AB}" destId="{5CF23963-5EAC-4A56-A023-E1E14B947CC6}" srcOrd="0" destOrd="0" presId="urn:microsoft.com/office/officeart/2005/8/layout/gear1"/>
    <dgm:cxn modelId="{5D53D64C-62B5-42C4-A2C4-14E6F56BF129}" type="presOf" srcId="{6DC7E06C-92DC-4396-863D-60C51986FCC0}" destId="{CFB6DBB7-9B50-439F-BBB7-1909DD856DA0}" srcOrd="2" destOrd="0" presId="urn:microsoft.com/office/officeart/2005/8/layout/gear1"/>
    <dgm:cxn modelId="{CD0D0E77-9A38-4F57-AD66-EF46DA913949}" srcId="{FB194793-E056-41AE-A47A-8011B87E66AB}" destId="{B61E0939-724A-449C-AE85-594744DB5596}" srcOrd="4" destOrd="0" parTransId="{88B8105B-7CF4-4379-BF9F-6FE3078AD2D0}" sibTransId="{1606349C-F4D8-4C3D-9B96-A03E3E1B9566}"/>
    <dgm:cxn modelId="{C974CE59-848A-46BE-917B-7BAA3E1B7DD4}" type="presOf" srcId="{48E2AB51-DF65-4B9F-BD5C-0B6F19ABE4E3}" destId="{6D7C6ED3-379C-4334-85E9-EBFC68DB7FDC}" srcOrd="0" destOrd="0" presId="urn:microsoft.com/office/officeart/2005/8/layout/gear1"/>
    <dgm:cxn modelId="{2BCEF359-7153-4529-AD9F-A220C566DC22}" type="presOf" srcId="{2DA50728-725D-480F-B740-4B859BA91798}" destId="{0F0B49A3-BC70-4E4C-8D13-3BAE6E2DB1BE}" srcOrd="2" destOrd="0" presId="urn:microsoft.com/office/officeart/2005/8/layout/gear1"/>
    <dgm:cxn modelId="{F501D085-873B-4889-A5AA-8E7BA282A871}" type="presOf" srcId="{2DA50728-725D-480F-B740-4B859BA91798}" destId="{C05BAD13-EDCE-4D36-B026-A939E21B73B3}" srcOrd="0" destOrd="0" presId="urn:microsoft.com/office/officeart/2005/8/layout/gear1"/>
    <dgm:cxn modelId="{94483887-A0C5-4C42-B5C7-7018522B2179}" type="presOf" srcId="{6DC7E06C-92DC-4396-863D-60C51986FCC0}" destId="{A947A526-C710-416D-B839-A35A2A340554}" srcOrd="0" destOrd="0" presId="urn:microsoft.com/office/officeart/2005/8/layout/gear1"/>
    <dgm:cxn modelId="{FB7F8592-3BFB-4387-8440-AA1C3F60DFEF}" type="presOf" srcId="{262C7844-DD47-47A5-9E0D-56655E1E5FC0}" destId="{B17E6217-ABE9-4F06-AA76-753F4EDC0124}" srcOrd="0" destOrd="0" presId="urn:microsoft.com/office/officeart/2005/8/layout/gear1"/>
    <dgm:cxn modelId="{C50B3699-06A7-4191-906B-6A13E9773B65}" srcId="{FB194793-E056-41AE-A47A-8011B87E66AB}" destId="{6DC7E06C-92DC-4396-863D-60C51986FCC0}" srcOrd="2" destOrd="0" parTransId="{D8056426-4A20-4D3A-919E-806E6A701F16}" sibTransId="{262C7844-DD47-47A5-9E0D-56655E1E5FC0}"/>
    <dgm:cxn modelId="{065A8ABD-64C3-4638-A1A7-50067AAD46FA}" srcId="{FB194793-E056-41AE-A47A-8011B87E66AB}" destId="{2DA50728-725D-480F-B740-4B859BA91798}" srcOrd="0" destOrd="0" parTransId="{5214F995-5254-4B05-8925-15DAF48A1E8D}" sibTransId="{48E2AB51-DF65-4B9F-BD5C-0B6F19ABE4E3}"/>
    <dgm:cxn modelId="{920A7EC6-2393-4429-B5F8-1EB8E8EAC71A}" type="presOf" srcId="{6DC7E06C-92DC-4396-863D-60C51986FCC0}" destId="{3651B8D7-09C7-4EE6-A46E-03B74B95C869}" srcOrd="3" destOrd="0" presId="urn:microsoft.com/office/officeart/2005/8/layout/gear1"/>
    <dgm:cxn modelId="{8CA63CE8-A4C6-4F44-BF8F-E003A9B5168A}" type="presOf" srcId="{DDF0D3C2-7797-4D6B-93F6-D0EEBB4401EE}" destId="{B906A411-0191-471D-B4AA-706F7956AD28}" srcOrd="0" destOrd="0" presId="urn:microsoft.com/office/officeart/2005/8/layout/gear1"/>
    <dgm:cxn modelId="{DE3A4225-F3F6-4BEC-B424-8AA1B618C117}" type="presParOf" srcId="{5CF23963-5EAC-4A56-A023-E1E14B947CC6}" destId="{C05BAD13-EDCE-4D36-B026-A939E21B73B3}" srcOrd="0" destOrd="0" presId="urn:microsoft.com/office/officeart/2005/8/layout/gear1"/>
    <dgm:cxn modelId="{F6F55CAA-3E67-43C8-8740-D90A6A84319D}" type="presParOf" srcId="{5CF23963-5EAC-4A56-A023-E1E14B947CC6}" destId="{62C8D0AF-5C77-4B76-BB3E-C27F18BE2F0D}" srcOrd="1" destOrd="0" presId="urn:microsoft.com/office/officeart/2005/8/layout/gear1"/>
    <dgm:cxn modelId="{F502A306-08DC-4D41-869E-94BE75CCBC2F}" type="presParOf" srcId="{5CF23963-5EAC-4A56-A023-E1E14B947CC6}" destId="{0F0B49A3-BC70-4E4C-8D13-3BAE6E2DB1BE}" srcOrd="2" destOrd="0" presId="urn:microsoft.com/office/officeart/2005/8/layout/gear1"/>
    <dgm:cxn modelId="{0D996B1B-7009-4FFD-A85C-8887D4FFE0C8}" type="presParOf" srcId="{5CF23963-5EAC-4A56-A023-E1E14B947CC6}" destId="{73B8F85F-E4BB-4285-B981-ABC069552E7B}" srcOrd="3" destOrd="0" presId="urn:microsoft.com/office/officeart/2005/8/layout/gear1"/>
    <dgm:cxn modelId="{038C39C3-2885-4B7F-9EED-FBC3055A1D4A}" type="presParOf" srcId="{5CF23963-5EAC-4A56-A023-E1E14B947CC6}" destId="{0B4D48AE-A905-49B0-A18D-19157EDEE54A}" srcOrd="4" destOrd="0" presId="urn:microsoft.com/office/officeart/2005/8/layout/gear1"/>
    <dgm:cxn modelId="{D161B4E2-0E1E-4165-A8C1-798366164907}" type="presParOf" srcId="{5CF23963-5EAC-4A56-A023-E1E14B947CC6}" destId="{67630F16-C91B-4085-B32D-5E9C0EB401CC}" srcOrd="5" destOrd="0" presId="urn:microsoft.com/office/officeart/2005/8/layout/gear1"/>
    <dgm:cxn modelId="{7FD99038-0A73-4BAC-9768-B2FDEF067911}" type="presParOf" srcId="{5CF23963-5EAC-4A56-A023-E1E14B947CC6}" destId="{A947A526-C710-416D-B839-A35A2A340554}" srcOrd="6" destOrd="0" presId="urn:microsoft.com/office/officeart/2005/8/layout/gear1"/>
    <dgm:cxn modelId="{A07E849A-CEA4-41E9-8E69-F843CDF9FD9A}" type="presParOf" srcId="{5CF23963-5EAC-4A56-A023-E1E14B947CC6}" destId="{8819C3AD-2920-41BC-9420-1FB4351C5EF1}" srcOrd="7" destOrd="0" presId="urn:microsoft.com/office/officeart/2005/8/layout/gear1"/>
    <dgm:cxn modelId="{55E6D362-A16E-48D0-A892-7397DC10FAA0}" type="presParOf" srcId="{5CF23963-5EAC-4A56-A023-E1E14B947CC6}" destId="{CFB6DBB7-9B50-439F-BBB7-1909DD856DA0}" srcOrd="8" destOrd="0" presId="urn:microsoft.com/office/officeart/2005/8/layout/gear1"/>
    <dgm:cxn modelId="{197441EE-5CAD-4E3A-897A-5DBFD55A77B0}" type="presParOf" srcId="{5CF23963-5EAC-4A56-A023-E1E14B947CC6}" destId="{3651B8D7-09C7-4EE6-A46E-03B74B95C869}" srcOrd="9" destOrd="0" presId="urn:microsoft.com/office/officeart/2005/8/layout/gear1"/>
    <dgm:cxn modelId="{E1F97243-4137-4E74-B134-4469C1D3EC13}" type="presParOf" srcId="{5CF23963-5EAC-4A56-A023-E1E14B947CC6}" destId="{6D7C6ED3-379C-4334-85E9-EBFC68DB7FDC}" srcOrd="10" destOrd="0" presId="urn:microsoft.com/office/officeart/2005/8/layout/gear1"/>
    <dgm:cxn modelId="{B8A75DD3-5943-454F-89B2-D1B875E7A467}" type="presParOf" srcId="{5CF23963-5EAC-4A56-A023-E1E14B947CC6}" destId="{B906A411-0191-471D-B4AA-706F7956AD28}" srcOrd="11" destOrd="0" presId="urn:microsoft.com/office/officeart/2005/8/layout/gear1"/>
    <dgm:cxn modelId="{BE3F1B51-0030-4652-A14F-8A99DF394540}" type="presParOf" srcId="{5CF23963-5EAC-4A56-A023-E1E14B947CC6}" destId="{B17E6217-ABE9-4F06-AA76-753F4EDC01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94793-E056-41AE-A47A-8011B87E66A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DA50728-725D-480F-B740-4B859BA91798}">
      <dgm:prSet phldrT="[Texte]" custT="1"/>
      <dgm:spPr>
        <a:solidFill>
          <a:srgbClr val="38B6AB"/>
        </a:solidFill>
      </dgm:spPr>
      <dgm:t>
        <a:bodyPr/>
        <a:lstStyle/>
        <a:p>
          <a:r>
            <a:rPr lang="fr-FR" sz="1600" b="1" dirty="0">
              <a:solidFill>
                <a:schemeClr val="bg1"/>
              </a:solidFill>
            </a:rPr>
            <a:t>Ressources </a:t>
          </a:r>
        </a:p>
        <a:p>
          <a:r>
            <a:rPr lang="fr-FR" sz="1600" b="1" dirty="0">
              <a:solidFill>
                <a:schemeClr val="bg1"/>
              </a:solidFill>
            </a:rPr>
            <a:t>Humaines</a:t>
          </a:r>
        </a:p>
      </dgm:t>
    </dgm:pt>
    <dgm:pt modelId="{5214F995-5254-4B05-8925-15DAF48A1E8D}" type="parTrans" cxnId="{065A8ABD-64C3-4638-A1A7-50067AAD46FA}">
      <dgm:prSet/>
      <dgm:spPr/>
      <dgm:t>
        <a:bodyPr/>
        <a:lstStyle/>
        <a:p>
          <a:endParaRPr lang="fr-FR"/>
        </a:p>
      </dgm:t>
    </dgm:pt>
    <dgm:pt modelId="{48E2AB51-DF65-4B9F-BD5C-0B6F19ABE4E3}" type="sibTrans" cxnId="{065A8ABD-64C3-4638-A1A7-50067AAD46FA}">
      <dgm:prSet/>
      <dgm:spPr/>
      <dgm:t>
        <a:bodyPr/>
        <a:lstStyle/>
        <a:p>
          <a:endParaRPr lang="fr-FR"/>
        </a:p>
      </dgm:t>
    </dgm:pt>
    <dgm:pt modelId="{4348E6FB-6201-4BE5-A4D7-9B8F771427AA}">
      <dgm:prSet phldrT="[Texte]" custT="1"/>
      <dgm:spPr>
        <a:solidFill>
          <a:srgbClr val="D9338A"/>
        </a:solidFill>
      </dgm:spPr>
      <dgm:t>
        <a:bodyPr/>
        <a:lstStyle/>
        <a:p>
          <a:r>
            <a:rPr lang="fr-FR" sz="1200" dirty="0">
              <a:solidFill>
                <a:schemeClr val="bg1"/>
              </a:solidFill>
            </a:rPr>
            <a:t>Impact</a:t>
          </a:r>
          <a:r>
            <a:rPr lang="fr-FR" sz="1200" b="0" dirty="0">
              <a:solidFill>
                <a:schemeClr val="tx1"/>
              </a:solidFill>
            </a:rPr>
            <a:t> </a:t>
          </a:r>
          <a:r>
            <a:rPr lang="fr-FR" sz="1200" dirty="0" err="1">
              <a:solidFill>
                <a:schemeClr val="bg1"/>
              </a:solidFill>
            </a:rPr>
            <a:t>médico</a:t>
          </a:r>
          <a:r>
            <a:rPr lang="fr-FR" sz="1200" dirty="0">
              <a:solidFill>
                <a:schemeClr val="bg1"/>
              </a:solidFill>
            </a:rPr>
            <a:t> économique</a:t>
          </a:r>
        </a:p>
      </dgm:t>
    </dgm:pt>
    <dgm:pt modelId="{C00FD2E4-F48D-4AD7-9920-9F77D34C855F}" type="parTrans" cxnId="{86F5F534-CDFF-4A43-B36F-F23068A8AA9F}">
      <dgm:prSet/>
      <dgm:spPr/>
      <dgm:t>
        <a:bodyPr/>
        <a:lstStyle/>
        <a:p>
          <a:endParaRPr lang="fr-FR"/>
        </a:p>
      </dgm:t>
    </dgm:pt>
    <dgm:pt modelId="{DDF0D3C2-7797-4D6B-93F6-D0EEBB4401EE}" type="sibTrans" cxnId="{86F5F534-CDFF-4A43-B36F-F23068A8AA9F}">
      <dgm:prSet/>
      <dgm:spPr/>
      <dgm:t>
        <a:bodyPr/>
        <a:lstStyle/>
        <a:p>
          <a:endParaRPr lang="fr-FR"/>
        </a:p>
      </dgm:t>
    </dgm:pt>
    <dgm:pt modelId="{5CF23963-5EAC-4A56-A023-E1E14B947CC6}" type="pres">
      <dgm:prSet presAssocID="{FB194793-E056-41AE-A47A-8011B87E66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5BAD13-EDCE-4D36-B026-A939E21B73B3}" type="pres">
      <dgm:prSet presAssocID="{2DA50728-725D-480F-B740-4B859BA91798}" presName="gear1" presStyleLbl="node1" presStyleIdx="0" presStyleCnt="2" custAng="0" custLinFactNeighborX="-38822" custLinFactNeighborY="13540">
        <dgm:presLayoutVars>
          <dgm:chMax val="1"/>
          <dgm:bulletEnabled val="1"/>
        </dgm:presLayoutVars>
      </dgm:prSet>
      <dgm:spPr/>
    </dgm:pt>
    <dgm:pt modelId="{62C8D0AF-5C77-4B76-BB3E-C27F18BE2F0D}" type="pres">
      <dgm:prSet presAssocID="{2DA50728-725D-480F-B740-4B859BA91798}" presName="gear1srcNode" presStyleLbl="node1" presStyleIdx="0" presStyleCnt="2"/>
      <dgm:spPr/>
    </dgm:pt>
    <dgm:pt modelId="{0F0B49A3-BC70-4E4C-8D13-3BAE6E2DB1BE}" type="pres">
      <dgm:prSet presAssocID="{2DA50728-725D-480F-B740-4B859BA91798}" presName="gear1dstNode" presStyleLbl="node1" presStyleIdx="0" presStyleCnt="2"/>
      <dgm:spPr/>
    </dgm:pt>
    <dgm:pt modelId="{73B8F85F-E4BB-4285-B981-ABC069552E7B}" type="pres">
      <dgm:prSet presAssocID="{4348E6FB-6201-4BE5-A4D7-9B8F771427AA}" presName="gear2" presStyleLbl="node1" presStyleIdx="1" presStyleCnt="2" custAng="0" custScaleX="121933" custScaleY="112260" custLinFactNeighborX="-62805" custLinFactNeighborY="52194">
        <dgm:presLayoutVars>
          <dgm:chMax val="1"/>
          <dgm:bulletEnabled val="1"/>
        </dgm:presLayoutVars>
      </dgm:prSet>
      <dgm:spPr/>
    </dgm:pt>
    <dgm:pt modelId="{0B4D48AE-A905-49B0-A18D-19157EDEE54A}" type="pres">
      <dgm:prSet presAssocID="{4348E6FB-6201-4BE5-A4D7-9B8F771427AA}" presName="gear2srcNode" presStyleLbl="node1" presStyleIdx="1" presStyleCnt="2"/>
      <dgm:spPr/>
    </dgm:pt>
    <dgm:pt modelId="{67630F16-C91B-4085-B32D-5E9C0EB401CC}" type="pres">
      <dgm:prSet presAssocID="{4348E6FB-6201-4BE5-A4D7-9B8F771427AA}" presName="gear2dstNode" presStyleLbl="node1" presStyleIdx="1" presStyleCnt="2"/>
      <dgm:spPr/>
    </dgm:pt>
    <dgm:pt modelId="{6D7C6ED3-379C-4334-85E9-EBFC68DB7FDC}" type="pres">
      <dgm:prSet presAssocID="{48E2AB51-DF65-4B9F-BD5C-0B6F19ABE4E3}" presName="connector1" presStyleLbl="sibTrans2D1" presStyleIdx="0" presStyleCnt="2" custLinFactNeighborX="-40544" custLinFactNeighborY="11942"/>
      <dgm:spPr/>
    </dgm:pt>
    <dgm:pt modelId="{B906A411-0191-471D-B4AA-706F7956AD28}" type="pres">
      <dgm:prSet presAssocID="{DDF0D3C2-7797-4D6B-93F6-D0EEBB4401EE}" presName="connector2" presStyleLbl="sibTrans2D1" presStyleIdx="1" presStyleCnt="2" custAng="17785011" custLinFactNeighborX="-47934" custLinFactNeighborY="50598"/>
      <dgm:spPr/>
    </dgm:pt>
  </dgm:ptLst>
  <dgm:cxnLst>
    <dgm:cxn modelId="{11B01A0A-9E12-4553-B3FB-BE0A5F93DAC4}" type="presOf" srcId="{4348E6FB-6201-4BE5-A4D7-9B8F771427AA}" destId="{67630F16-C91B-4085-B32D-5E9C0EB401CC}" srcOrd="2" destOrd="0" presId="urn:microsoft.com/office/officeart/2005/8/layout/gear1"/>
    <dgm:cxn modelId="{F572E50A-596C-4521-920B-A6FB97A62D76}" type="presOf" srcId="{2DA50728-725D-480F-B740-4B859BA91798}" destId="{0F0B49A3-BC70-4E4C-8D13-3BAE6E2DB1BE}" srcOrd="2" destOrd="0" presId="urn:microsoft.com/office/officeart/2005/8/layout/gear1"/>
    <dgm:cxn modelId="{32BED334-9FEC-49EB-AEE2-9B1C36A89113}" type="presOf" srcId="{48E2AB51-DF65-4B9F-BD5C-0B6F19ABE4E3}" destId="{6D7C6ED3-379C-4334-85E9-EBFC68DB7FDC}" srcOrd="0" destOrd="0" presId="urn:microsoft.com/office/officeart/2005/8/layout/gear1"/>
    <dgm:cxn modelId="{86F5F534-CDFF-4A43-B36F-F23068A8AA9F}" srcId="{FB194793-E056-41AE-A47A-8011B87E66AB}" destId="{4348E6FB-6201-4BE5-A4D7-9B8F771427AA}" srcOrd="1" destOrd="0" parTransId="{C00FD2E4-F48D-4AD7-9920-9F77D34C855F}" sibTransId="{DDF0D3C2-7797-4D6B-93F6-D0EEBB4401EE}"/>
    <dgm:cxn modelId="{D479E17C-BBD4-4157-A4F8-40404E4C2174}" type="presOf" srcId="{4348E6FB-6201-4BE5-A4D7-9B8F771427AA}" destId="{0B4D48AE-A905-49B0-A18D-19157EDEE54A}" srcOrd="1" destOrd="0" presId="urn:microsoft.com/office/officeart/2005/8/layout/gear1"/>
    <dgm:cxn modelId="{17A85284-E70B-409E-B2C1-B08BB22E7F61}" type="presOf" srcId="{2DA50728-725D-480F-B740-4B859BA91798}" destId="{C05BAD13-EDCE-4D36-B026-A939E21B73B3}" srcOrd="0" destOrd="0" presId="urn:microsoft.com/office/officeart/2005/8/layout/gear1"/>
    <dgm:cxn modelId="{7F39D887-BF6C-4386-9C8D-FA025890844F}" type="presOf" srcId="{FB194793-E056-41AE-A47A-8011B87E66AB}" destId="{5CF23963-5EAC-4A56-A023-E1E14B947CC6}" srcOrd="0" destOrd="0" presId="urn:microsoft.com/office/officeart/2005/8/layout/gear1"/>
    <dgm:cxn modelId="{E7934C90-0F94-4266-AA09-D45ED03A7059}" type="presOf" srcId="{2DA50728-725D-480F-B740-4B859BA91798}" destId="{62C8D0AF-5C77-4B76-BB3E-C27F18BE2F0D}" srcOrd="1" destOrd="0" presId="urn:microsoft.com/office/officeart/2005/8/layout/gear1"/>
    <dgm:cxn modelId="{065A8ABD-64C3-4638-A1A7-50067AAD46FA}" srcId="{FB194793-E056-41AE-A47A-8011B87E66AB}" destId="{2DA50728-725D-480F-B740-4B859BA91798}" srcOrd="0" destOrd="0" parTransId="{5214F995-5254-4B05-8925-15DAF48A1E8D}" sibTransId="{48E2AB51-DF65-4B9F-BD5C-0B6F19ABE4E3}"/>
    <dgm:cxn modelId="{DCA7A5BD-EADC-475D-BA82-41B096F141F7}" type="presOf" srcId="{4348E6FB-6201-4BE5-A4D7-9B8F771427AA}" destId="{73B8F85F-E4BB-4285-B981-ABC069552E7B}" srcOrd="0" destOrd="0" presId="urn:microsoft.com/office/officeart/2005/8/layout/gear1"/>
    <dgm:cxn modelId="{5DDBB2D9-84C6-48FD-A017-A42A693E8CB9}" type="presOf" srcId="{DDF0D3C2-7797-4D6B-93F6-D0EEBB4401EE}" destId="{B906A411-0191-471D-B4AA-706F7956AD28}" srcOrd="0" destOrd="0" presId="urn:microsoft.com/office/officeart/2005/8/layout/gear1"/>
    <dgm:cxn modelId="{3EA18691-BCEE-466E-8182-7FFD3D9C3576}" type="presParOf" srcId="{5CF23963-5EAC-4A56-A023-E1E14B947CC6}" destId="{C05BAD13-EDCE-4D36-B026-A939E21B73B3}" srcOrd="0" destOrd="0" presId="urn:microsoft.com/office/officeart/2005/8/layout/gear1"/>
    <dgm:cxn modelId="{5CEDED55-4ADB-4732-B58F-F41DD80FB7BF}" type="presParOf" srcId="{5CF23963-5EAC-4A56-A023-E1E14B947CC6}" destId="{62C8D0AF-5C77-4B76-BB3E-C27F18BE2F0D}" srcOrd="1" destOrd="0" presId="urn:microsoft.com/office/officeart/2005/8/layout/gear1"/>
    <dgm:cxn modelId="{1638A62A-8D8E-4645-98F7-1D59A3CE1F34}" type="presParOf" srcId="{5CF23963-5EAC-4A56-A023-E1E14B947CC6}" destId="{0F0B49A3-BC70-4E4C-8D13-3BAE6E2DB1BE}" srcOrd="2" destOrd="0" presId="urn:microsoft.com/office/officeart/2005/8/layout/gear1"/>
    <dgm:cxn modelId="{E5EC69EA-AB07-4629-980E-B69931ECE15A}" type="presParOf" srcId="{5CF23963-5EAC-4A56-A023-E1E14B947CC6}" destId="{73B8F85F-E4BB-4285-B981-ABC069552E7B}" srcOrd="3" destOrd="0" presId="urn:microsoft.com/office/officeart/2005/8/layout/gear1"/>
    <dgm:cxn modelId="{D4E89A1F-9039-4AC6-B33D-67B8C6CAF283}" type="presParOf" srcId="{5CF23963-5EAC-4A56-A023-E1E14B947CC6}" destId="{0B4D48AE-A905-49B0-A18D-19157EDEE54A}" srcOrd="4" destOrd="0" presId="urn:microsoft.com/office/officeart/2005/8/layout/gear1"/>
    <dgm:cxn modelId="{991199D5-3C9B-4D12-885F-FFE7EFBF164A}" type="presParOf" srcId="{5CF23963-5EAC-4A56-A023-E1E14B947CC6}" destId="{67630F16-C91B-4085-B32D-5E9C0EB401CC}" srcOrd="5" destOrd="0" presId="urn:microsoft.com/office/officeart/2005/8/layout/gear1"/>
    <dgm:cxn modelId="{7220E8AE-31DA-43F2-A2CC-BC0826416C51}" type="presParOf" srcId="{5CF23963-5EAC-4A56-A023-E1E14B947CC6}" destId="{6D7C6ED3-379C-4334-85E9-EBFC68DB7FDC}" srcOrd="6" destOrd="0" presId="urn:microsoft.com/office/officeart/2005/8/layout/gear1"/>
    <dgm:cxn modelId="{346F9469-97E8-4D8A-9FE4-D724DB701ADA}" type="presParOf" srcId="{5CF23963-5EAC-4A56-A023-E1E14B947CC6}" destId="{B906A411-0191-471D-B4AA-706F7956AD2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BAD13-EDCE-4D36-B026-A939E21B73B3}">
      <dsp:nvSpPr>
        <dsp:cNvPr id="0" name=""/>
        <dsp:cNvSpPr/>
      </dsp:nvSpPr>
      <dsp:spPr>
        <a:xfrm>
          <a:off x="2164871" y="1684987"/>
          <a:ext cx="2059428" cy="2059428"/>
        </a:xfrm>
        <a:prstGeom prst="gear9">
          <a:avLst/>
        </a:prstGeom>
        <a:solidFill>
          <a:schemeClr val="bg1">
            <a:lumMod val="5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bg1"/>
              </a:solidFill>
            </a:rPr>
            <a:t>Contexte règlementaire</a:t>
          </a:r>
        </a:p>
      </dsp:txBody>
      <dsp:txXfrm>
        <a:off x="2578908" y="2167398"/>
        <a:ext cx="1231354" cy="1058589"/>
      </dsp:txXfrm>
    </dsp:sp>
    <dsp:sp modelId="{73B8F85F-E4BB-4285-B981-ABC069552E7B}">
      <dsp:nvSpPr>
        <dsp:cNvPr id="0" name=""/>
        <dsp:cNvSpPr/>
      </dsp:nvSpPr>
      <dsp:spPr>
        <a:xfrm>
          <a:off x="855830" y="1047290"/>
          <a:ext cx="1719420" cy="1799611"/>
        </a:xfrm>
        <a:prstGeom prst="gear6">
          <a:avLst/>
        </a:prstGeom>
        <a:solidFill>
          <a:schemeClr val="accent3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</a:rPr>
            <a:t>Organisations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</a:rPr>
            <a:t>logistiques et matérielles</a:t>
          </a:r>
        </a:p>
      </dsp:txBody>
      <dsp:txXfrm>
        <a:off x="1288699" y="1494606"/>
        <a:ext cx="853682" cy="904979"/>
      </dsp:txXfrm>
    </dsp:sp>
    <dsp:sp modelId="{A947A526-C710-416D-B839-A35A2A340554}">
      <dsp:nvSpPr>
        <dsp:cNvPr id="0" name=""/>
        <dsp:cNvSpPr/>
      </dsp:nvSpPr>
      <dsp:spPr>
        <a:xfrm rot="20700000">
          <a:off x="1805560" y="164907"/>
          <a:ext cx="1467505" cy="1467505"/>
        </a:xfrm>
        <a:prstGeom prst="gear6">
          <a:avLst/>
        </a:prstGeom>
        <a:solidFill>
          <a:srgbClr val="0099C9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</a:rPr>
            <a:t>Attentes prescripteurs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bg1"/>
              </a:solidFill>
            </a:rPr>
            <a:t>Choix analyses</a:t>
          </a:r>
          <a:endParaRPr lang="fr-FR" sz="1100" b="1" kern="1200" dirty="0">
            <a:solidFill>
              <a:schemeClr val="bg1"/>
            </a:solidFill>
          </a:endParaRPr>
        </a:p>
      </dsp:txBody>
      <dsp:txXfrm rot="-20700000">
        <a:off x="2127427" y="486774"/>
        <a:ext cx="823771" cy="823771"/>
      </dsp:txXfrm>
    </dsp:sp>
    <dsp:sp modelId="{6D7C6ED3-379C-4334-85E9-EBFC68DB7FDC}">
      <dsp:nvSpPr>
        <dsp:cNvPr id="0" name=""/>
        <dsp:cNvSpPr/>
      </dsp:nvSpPr>
      <dsp:spPr>
        <a:xfrm rot="20233316">
          <a:off x="2171192" y="1434952"/>
          <a:ext cx="2296964" cy="2303660"/>
        </a:xfrm>
        <a:prstGeom prst="circularArrow">
          <a:avLst>
            <a:gd name="adj1" fmla="val 4688"/>
            <a:gd name="adj2" fmla="val 299029"/>
            <a:gd name="adj3" fmla="val 2504527"/>
            <a:gd name="adj4" fmla="val 1588658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A411-0191-471D-B4AA-706F7956AD28}">
      <dsp:nvSpPr>
        <dsp:cNvPr id="0" name=""/>
        <dsp:cNvSpPr/>
      </dsp:nvSpPr>
      <dsp:spPr>
        <a:xfrm>
          <a:off x="701406" y="868744"/>
          <a:ext cx="1915268" cy="19152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E6217-ABE9-4F06-AA76-753F4EDC0124}">
      <dsp:nvSpPr>
        <dsp:cNvPr id="0" name=""/>
        <dsp:cNvSpPr/>
      </dsp:nvSpPr>
      <dsp:spPr>
        <a:xfrm rot="2687367">
          <a:off x="1532275" y="-116459"/>
          <a:ext cx="2065045" cy="20650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BAD13-EDCE-4D36-B026-A939E21B73B3}">
      <dsp:nvSpPr>
        <dsp:cNvPr id="0" name=""/>
        <dsp:cNvSpPr/>
      </dsp:nvSpPr>
      <dsp:spPr>
        <a:xfrm>
          <a:off x="1244213" y="1436566"/>
          <a:ext cx="1861406" cy="1861406"/>
        </a:xfrm>
        <a:prstGeom prst="gear9">
          <a:avLst/>
        </a:prstGeom>
        <a:solidFill>
          <a:srgbClr val="38B6AB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</a:rPr>
            <a:t>Ressources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bg1"/>
              </a:solidFill>
            </a:rPr>
            <a:t>Humaines</a:t>
          </a:r>
        </a:p>
      </dsp:txBody>
      <dsp:txXfrm>
        <a:off x="1618438" y="1872591"/>
        <a:ext cx="1112956" cy="956802"/>
      </dsp:txXfrm>
    </dsp:sp>
    <dsp:sp modelId="{73B8F85F-E4BB-4285-B981-ABC069552E7B}">
      <dsp:nvSpPr>
        <dsp:cNvPr id="0" name=""/>
        <dsp:cNvSpPr/>
      </dsp:nvSpPr>
      <dsp:spPr>
        <a:xfrm>
          <a:off x="0" y="1368154"/>
          <a:ext cx="1650668" cy="1519720"/>
        </a:xfrm>
        <a:prstGeom prst="gear6">
          <a:avLst/>
        </a:prstGeom>
        <a:solidFill>
          <a:srgbClr val="D9338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bg1"/>
              </a:solidFill>
            </a:rPr>
            <a:t>Impact</a:t>
          </a:r>
          <a:r>
            <a:rPr lang="fr-FR" sz="1200" b="0" kern="1200" dirty="0">
              <a:solidFill>
                <a:schemeClr val="tx1"/>
              </a:solidFill>
            </a:rPr>
            <a:t> </a:t>
          </a:r>
          <a:r>
            <a:rPr lang="fr-FR" sz="1200" kern="1200" dirty="0" err="1">
              <a:solidFill>
                <a:schemeClr val="bg1"/>
              </a:solidFill>
            </a:rPr>
            <a:t>médico</a:t>
          </a:r>
          <a:r>
            <a:rPr lang="fr-FR" sz="1200" kern="1200" dirty="0">
              <a:solidFill>
                <a:schemeClr val="bg1"/>
              </a:solidFill>
            </a:rPr>
            <a:t> économique</a:t>
          </a:r>
        </a:p>
      </dsp:txBody>
      <dsp:txXfrm>
        <a:off x="401629" y="1753060"/>
        <a:ext cx="847410" cy="749908"/>
      </dsp:txXfrm>
    </dsp:sp>
    <dsp:sp modelId="{6D7C6ED3-379C-4334-85E9-EBFC68DB7FDC}">
      <dsp:nvSpPr>
        <dsp:cNvPr id="0" name=""/>
        <dsp:cNvSpPr/>
      </dsp:nvSpPr>
      <dsp:spPr>
        <a:xfrm>
          <a:off x="1103774" y="1152125"/>
          <a:ext cx="2289530" cy="2289530"/>
        </a:xfrm>
        <a:prstGeom prst="circularArrow">
          <a:avLst>
            <a:gd name="adj1" fmla="val 4878"/>
            <a:gd name="adj2" fmla="val 312630"/>
            <a:gd name="adj3" fmla="val 3074538"/>
            <a:gd name="adj4" fmla="val 15316662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A411-0191-471D-B4AA-706F7956AD28}">
      <dsp:nvSpPr>
        <dsp:cNvPr id="0" name=""/>
        <dsp:cNvSpPr/>
      </dsp:nvSpPr>
      <dsp:spPr>
        <a:xfrm rot="17785011">
          <a:off x="-185687" y="1324410"/>
          <a:ext cx="1731108" cy="17311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97B5581-C3DE-42E7-AF1F-2F255B3663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B01896-7950-4743-A3C8-6F835DBB7A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C6C0-8259-4765-B272-68837730F092}" type="datetime1">
              <a:rPr lang="fr-FR" smtClean="0"/>
              <a:t>24/11/2023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8E32F6-CB4C-499F-BA71-55F3881219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61FB92-572B-4557-BFBC-ABC1CD11A0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69E9E-AC7C-4B27-975A-C7B502D6C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0263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AE83D5-EC7D-4573-AB81-FD767FE9AEED}" type="datetime1">
              <a:rPr lang="fr-FR" noProof="0" smtClean="0"/>
              <a:t>24/11/2023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2E1C88-3939-4832-BAAB-091D6FA96EB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C098C0-5530-6CEF-B286-4B91E97A93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6308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7BE27D-C126-970F-67FA-37C84B3879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2002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 rtl="0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 err="1"/>
              <a:t>Presentation</a:t>
            </a:r>
            <a:r>
              <a:rPr lang="fr-FR" noProof="0" dirty="0"/>
              <a:t> AFTLM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E4AA9BC-E1CC-47F7-982F-670A85EE248A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EE6E4A-1645-9CDF-DF8B-18C5938AF1E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60" y="5454614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3B3054-DDBF-4CBB-829E-832789F105C2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706241-4935-4EF9-A058-E03EDB9BDA99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7755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5D7049-D341-4FC3-A9DB-E47DDE8E03A7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103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CA1E1E-C312-42A4-80E8-F081B9A1FB39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3607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F57495E-53EC-458F-A88F-CCE46FC07662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4" name="Espace réservé du texte 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Espace réservé du texte 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612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DBB9CB78-1913-4D22-BBE9-531CC5279B77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818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E0F81-7C9D-43E4-BC5A-554BD14206AF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0945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A461079B-C314-4F0C-B6E4-D6CA9E6D0FB3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43300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A2FE6-176E-7BCC-BB45-BD1844FE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9CEB24-9804-5B55-C3D0-107F8507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C5D87-D3CF-4885-A080-73B93A654A32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687233-41EA-C9C9-24DD-CF1D62973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55021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5E9B861-5E87-4C3C-9CB8-77095F51070A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3911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F75E7E-B88E-4DA4-BFE9-333F1E0F1525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039E95-153A-269B-E755-F5375D7C8ED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F2558B-724E-45E7-A39A-DD512443B83E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18858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 rtl="0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CA3B385-0790-4590-B19E-70B6F6DE5BAE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38556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AA8F5-E1F5-4FEA-810C-832532DA89E6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9739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DA2E096-83DB-4DB6-B594-F62806D3BD43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65545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EEF312-B6FE-46D8-9DC8-0BF8A1F2AFDA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7153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3BD6FE0-F875-4C44-8CB5-507F79B5FAB5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4" name="Espace réservé du texte 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Espace réservé du texte 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2867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EBB5989D-9655-47FE-9F99-25D2E326C8CF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2048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B13FA-D9DC-4D8D-9668-6681A850CC33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74237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BA7126CC-B0E8-45BD-8B2B-6F69C2F844DB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90597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9D9658-DA4A-4E3E-8033-C70AAECD8AD6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034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AAFC7C3-806F-4418-B796-E9A4F5B6342A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02E141-F236-484E-B070-55A58FE76154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261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BA4BB9-ADF1-4042-9138-85077E96CB4B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450604-4936-7D38-3890-9D153E4A32D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0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FC4818D2-5775-4343-90A6-2252578B06E9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4" name="Espace réservé du texte 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Espace réservé du texte 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E16BEA5-4774-C24D-0836-3C094E20F4F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201" y="5992008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DF762181-A5F1-40F7-80D7-AAB09AA61758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35BA07-EC83-81E6-5382-03B1E6109F4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0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00670A-EFFF-4979-BC6F-5E1E03AB5199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72E21B-FD5F-9036-1195-D69CFF18F7C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0" y="5868491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D24D2512-F681-48E6-B342-41697731D9E6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C9FD039-2F94-4E86-8925-AE47EA8C7BDC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3EE8326E-7749-4B03-8BA0-47939C90E879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8E65773F-22DA-49D2-A511-A9DD642B121B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D99966-B885-282C-9A1E-37CE7C1E6C00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00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6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8" r:id="rId8"/>
    <p:sldLayoutId id="2147483696" r:id="rId9"/>
    <p:sldLayoutId id="2147483697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95D36BC8-E003-4600-AFE8-F5E36E2F4632}" type="datetime8">
              <a:rPr lang="fr-FR" noProof="0" smtClean="0"/>
              <a:t>24/11/2023 22:22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39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fr-FR" dirty="0"/>
              <a:t>Biologie délocalisée </a:t>
            </a:r>
            <a:br>
              <a:rPr lang="fr-FR" dirty="0"/>
            </a:br>
            <a:r>
              <a:rPr lang="fr-FR" dirty="0"/>
              <a:t>dans un Groupement Hospitalier de Territoire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4B8FAEE-98FB-9F75-0A55-FF5F2F8BFD00}"/>
              </a:ext>
            </a:extLst>
          </p:cNvPr>
          <p:cNvGrpSpPr/>
          <p:nvPr/>
        </p:nvGrpSpPr>
        <p:grpSpPr>
          <a:xfrm>
            <a:off x="2534932" y="3326519"/>
            <a:ext cx="7408506" cy="2511050"/>
            <a:chOff x="503853" y="1730985"/>
            <a:chExt cx="7408506" cy="2511050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181AB8A-74CF-FEB4-BC35-6B5AAE1BD0A2}"/>
                </a:ext>
              </a:extLst>
            </p:cNvPr>
            <p:cNvSpPr txBox="1"/>
            <p:nvPr/>
          </p:nvSpPr>
          <p:spPr>
            <a:xfrm>
              <a:off x="578498" y="1730985"/>
              <a:ext cx="7333861" cy="830997"/>
            </a:xfrm>
            <a:prstGeom prst="rect">
              <a:avLst/>
            </a:prstGeom>
            <a:gradFill flip="none" rotWithShape="1">
              <a:gsLst>
                <a:gs pos="100000">
                  <a:srgbClr val="903163"/>
                </a:gs>
                <a:gs pos="58000">
                  <a:srgbClr val="903163">
                    <a:lumMod val="75000"/>
                  </a:srgbClr>
                </a:gs>
                <a:gs pos="0">
                  <a:srgbClr val="4D1434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rnd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Mélanie CALLANQUIN, </a:t>
              </a:r>
              <a:r>
                <a:rPr lang="fr-FR" sz="2400" b="1" i="1" dirty="0">
                  <a:solidFill>
                    <a:schemeClr val="bg1"/>
                  </a:solidFill>
                </a:rPr>
                <a:t>Biologiste référente BMD</a:t>
              </a:r>
            </a:p>
            <a:p>
              <a:r>
                <a:rPr lang="fr-FR" sz="2400" b="1" dirty="0">
                  <a:solidFill>
                    <a:schemeClr val="bg1"/>
                  </a:solidFill>
                </a:rPr>
                <a:t>Nathalie FERRAG, </a:t>
              </a:r>
              <a:r>
                <a:rPr lang="fr-FR" sz="2400" b="1" i="1" dirty="0">
                  <a:solidFill>
                    <a:schemeClr val="bg1"/>
                  </a:solidFill>
                </a:rPr>
                <a:t>Technicienne référente BMD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07682FF-E6FB-C78A-B303-BC6A43054A5B}"/>
                </a:ext>
              </a:extLst>
            </p:cNvPr>
            <p:cNvSpPr txBox="1"/>
            <p:nvPr/>
          </p:nvSpPr>
          <p:spPr>
            <a:xfrm>
              <a:off x="578498" y="2767310"/>
              <a:ext cx="7333861" cy="523220"/>
            </a:xfrm>
            <a:prstGeom prst="rect">
              <a:avLst/>
            </a:prstGeom>
            <a:gradFill flip="none" rotWithShape="1">
              <a:gsLst>
                <a:gs pos="100000">
                  <a:srgbClr val="903163"/>
                </a:gs>
                <a:gs pos="58000">
                  <a:srgbClr val="903163">
                    <a:lumMod val="75000"/>
                  </a:srgbClr>
                </a:gs>
                <a:gs pos="0">
                  <a:srgbClr val="4D1434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rnd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Laboratoire du Centre Hospitalier d’Auxerre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C3E1DA7-A796-6F16-697F-828B96479A46}"/>
                </a:ext>
              </a:extLst>
            </p:cNvPr>
            <p:cNvSpPr txBox="1"/>
            <p:nvPr/>
          </p:nvSpPr>
          <p:spPr>
            <a:xfrm>
              <a:off x="503853" y="3718815"/>
              <a:ext cx="7333861" cy="523220"/>
            </a:xfrm>
            <a:prstGeom prst="rect">
              <a:avLst/>
            </a:prstGeom>
            <a:gradFill flip="none" rotWithShape="1">
              <a:gsLst>
                <a:gs pos="100000">
                  <a:srgbClr val="903163"/>
                </a:gs>
                <a:gs pos="58000">
                  <a:srgbClr val="903163">
                    <a:lumMod val="75000"/>
                  </a:srgbClr>
                </a:gs>
                <a:gs pos="0">
                  <a:srgbClr val="4D1434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rnd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</a:rPr>
                <a:t>01/12/2023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10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étape 4 : aménagement des locaux des sites délocalisés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1987549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Plans des locaux de BMD et des SAS de dépôts : locaux, climatisation, paillasses…</a:t>
            </a:r>
          </a:p>
          <a:p>
            <a:r>
              <a:rPr lang="fr-FR" dirty="0"/>
              <a:t>Equipements nécessaires sur place : réfrigérateur, congélateur, agitateur…</a:t>
            </a:r>
          </a:p>
          <a:p>
            <a:r>
              <a:rPr lang="fr-FR" dirty="0"/>
              <a:t>Raccordement à la centrale de mesure du CHA : sondes thermiques, SIRIUS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 </a:t>
            </a:r>
          </a:p>
          <a:p>
            <a:endParaRPr lang="fr-FR" dirty="0"/>
          </a:p>
        </p:txBody>
      </p:sp>
      <p:pic>
        <p:nvPicPr>
          <p:cNvPr id="6" name="Espace réservé du contenu 14" descr="20170330_152341.jpg">
            <a:extLst>
              <a:ext uri="{FF2B5EF4-FFF2-40B4-BE49-F238E27FC236}">
                <a16:creationId xmlns:a16="http://schemas.microsoft.com/office/drawing/2014/main" id="{0B6A630F-E73B-4565-89D6-2CE5898FBF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36861"/>
          <a:stretch>
            <a:fillRect/>
          </a:stretch>
        </p:blipFill>
        <p:spPr>
          <a:xfrm>
            <a:off x="7346796" y="3694739"/>
            <a:ext cx="4726102" cy="2237437"/>
          </a:xfrm>
          <a:prstGeom prst="rect">
            <a:avLst/>
          </a:prstGeom>
        </p:spPr>
      </p:pic>
      <p:pic>
        <p:nvPicPr>
          <p:cNvPr id="7" name="Image 6" descr="0160509_144549.jpeg">
            <a:extLst>
              <a:ext uri="{FF2B5EF4-FFF2-40B4-BE49-F238E27FC236}">
                <a16:creationId xmlns:a16="http://schemas.microsoft.com/office/drawing/2014/main" id="{A35510E0-C48B-4544-8C7E-73C17B9FB7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6" y="3694739"/>
            <a:ext cx="3977666" cy="2237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F7C19D12-CEC5-40CD-BE1D-F3AFEDAE2159}"/>
              </a:ext>
            </a:extLst>
          </p:cNvPr>
          <p:cNvGrpSpPr/>
          <p:nvPr/>
        </p:nvGrpSpPr>
        <p:grpSpPr>
          <a:xfrm>
            <a:off x="3704510" y="4171835"/>
            <a:ext cx="3648125" cy="2269075"/>
            <a:chOff x="0" y="-144463"/>
            <a:chExt cx="5718261" cy="3301620"/>
          </a:xfrm>
        </p:grpSpPr>
        <p:sp>
          <p:nvSpPr>
            <p:cNvPr id="9" name="AutoShape 2" descr="Résultat de recherche d'images pour &quot;GCS SUD DE L YONNE&quot;">
              <a:extLst>
                <a:ext uri="{FF2B5EF4-FFF2-40B4-BE49-F238E27FC236}">
                  <a16:creationId xmlns:a16="http://schemas.microsoft.com/office/drawing/2014/main" id="{24F9B445-1509-4DFA-97FB-A15CFC7E27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" name="Image 9" descr="AUX AVALLON CLAMECY.png">
              <a:extLst>
                <a:ext uri="{FF2B5EF4-FFF2-40B4-BE49-F238E27FC236}">
                  <a16:creationId xmlns:a16="http://schemas.microsoft.com/office/drawing/2014/main" id="{11888015-A830-4513-BEFD-79A728AFE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305" r="5698"/>
            <a:stretch/>
          </p:blipFill>
          <p:spPr>
            <a:xfrm>
              <a:off x="809297" y="420853"/>
              <a:ext cx="4592975" cy="273630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9CF732-50F6-48FE-ADF4-4A9DE9949B8A}"/>
                </a:ext>
              </a:extLst>
            </p:cNvPr>
            <p:cNvSpPr/>
            <p:nvPr/>
          </p:nvSpPr>
          <p:spPr>
            <a:xfrm>
              <a:off x="605693" y="397247"/>
              <a:ext cx="511256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A229828-5130-4ECF-A913-7854799A4F2B}"/>
              </a:ext>
            </a:extLst>
          </p:cNvPr>
          <p:cNvSpPr/>
          <p:nvPr/>
        </p:nvSpPr>
        <p:spPr>
          <a:xfrm rot="20746847">
            <a:off x="4151447" y="4773468"/>
            <a:ext cx="1056793" cy="253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6AAAC-F7D8-4DA2-B338-10C399958377}"/>
              </a:ext>
            </a:extLst>
          </p:cNvPr>
          <p:cNvSpPr/>
          <p:nvPr/>
        </p:nvSpPr>
        <p:spPr>
          <a:xfrm>
            <a:off x="4202487" y="3583661"/>
            <a:ext cx="3105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2 sites de Biologie Délocalisée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284D79-29FC-4964-AB06-38AC7E483CBA}"/>
              </a:ext>
            </a:extLst>
          </p:cNvPr>
          <p:cNvSpPr/>
          <p:nvPr/>
        </p:nvSpPr>
        <p:spPr>
          <a:xfrm>
            <a:off x="8171385" y="3234254"/>
            <a:ext cx="2571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	</a:t>
            </a:r>
            <a:r>
              <a:rPr lang="fr-FR" dirty="0">
                <a:solidFill>
                  <a:schemeClr val="accent2"/>
                </a:solidFill>
              </a:rPr>
              <a:t>Urgences AVALLON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7CFC07-EF4F-4E69-BE1A-4C9912F6A829}"/>
              </a:ext>
            </a:extLst>
          </p:cNvPr>
          <p:cNvSpPr/>
          <p:nvPr/>
        </p:nvSpPr>
        <p:spPr>
          <a:xfrm>
            <a:off x="670081" y="3234254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	</a:t>
            </a:r>
            <a:r>
              <a:rPr lang="fr-FR" dirty="0">
                <a:solidFill>
                  <a:schemeClr val="accent2"/>
                </a:solidFill>
              </a:rPr>
              <a:t>Urgences CLAMECY</a:t>
            </a:r>
          </a:p>
        </p:txBody>
      </p:sp>
    </p:spTree>
    <p:extLst>
      <p:ext uri="{BB962C8B-B14F-4D97-AF65-F5344CB8AC3E}">
        <p14:creationId xmlns:p14="http://schemas.microsoft.com/office/powerpoint/2010/main" val="83753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11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Étape 5 : choix de la société de transport (ao) et de l’organisation logistique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Navettes régulières (société externe) </a:t>
            </a:r>
          </a:p>
          <a:p>
            <a:r>
              <a:rPr lang="fr-FR" dirty="0"/>
              <a:t>Nombre variable de navettes en fonction des jours de la semaine et du site</a:t>
            </a:r>
          </a:p>
          <a:p>
            <a:r>
              <a:rPr lang="fr-FR" dirty="0"/>
              <a:t>Prise en charge des prélèvements, matériels à prélèvement, compte-rendu…</a:t>
            </a:r>
          </a:p>
          <a:p>
            <a:r>
              <a:rPr lang="fr-FR" dirty="0"/>
              <a:t>Navettes ponctuelles pour gérer les urgences entre les navettes programmées                                                      (internes au CH ou sociétés d'ambulances locales)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Picture 2" descr="Afficher l'image d'origine">
            <a:extLst>
              <a:ext uri="{FF2B5EF4-FFF2-40B4-BE49-F238E27FC236}">
                <a16:creationId xmlns:a16="http://schemas.microsoft.com/office/drawing/2014/main" id="{158DE4C2-D67C-41A8-BB08-E91761CF5C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74802" y="2741813"/>
            <a:ext cx="1809753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82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12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Étape 6 : ressources humaines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226504" y="1851613"/>
            <a:ext cx="11585196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2"/>
                </a:solidFill>
              </a:rPr>
              <a:t>Au laboratoire du CH Auxerre</a:t>
            </a:r>
          </a:p>
          <a:p>
            <a:pPr lvl="1"/>
            <a:r>
              <a:rPr lang="fr-FR" sz="1800" dirty="0"/>
              <a:t>Augmentation de l’activité (4,5 M de B : &gt; 15% d’activité en plus) pour le personnel du laboratoire + pilotage à distance de la BMD</a:t>
            </a:r>
          </a:p>
          <a:p>
            <a:pPr lvl="2"/>
            <a:r>
              <a:rPr lang="fr-FR" sz="1600" dirty="0"/>
              <a:t> Validation biologique des résultats de BMD et des analyses envoyées au CH Auxerre</a:t>
            </a:r>
          </a:p>
          <a:p>
            <a:pPr lvl="2"/>
            <a:r>
              <a:rPr lang="fr-FR" sz="1600" dirty="0"/>
              <a:t>Support technique à distance en cas de dysfonctionnement </a:t>
            </a:r>
          </a:p>
          <a:p>
            <a:pPr lvl="1"/>
            <a:r>
              <a:rPr lang="fr-FR" sz="1800" dirty="0"/>
              <a:t>3 techniciens et 1 biologiste référent BMD recrutés </a:t>
            </a:r>
          </a:p>
          <a:p>
            <a:pPr lvl="1"/>
            <a:r>
              <a:rPr lang="fr-FR" sz="1800" dirty="0"/>
              <a:t>Présence hebdomadaire sur chaque site d’1 technicien du LBM du CH Auxerre                                            </a:t>
            </a:r>
            <a:r>
              <a:rPr lang="fr-FR" dirty="0"/>
              <a:t>(maintenances, contrôles qualité, traçabilité, gestion des stocks…)  </a:t>
            </a:r>
          </a:p>
          <a:p>
            <a:pPr lvl="1"/>
            <a:r>
              <a:rPr lang="fr-FR" sz="1800" dirty="0"/>
              <a:t>2 groupes de 6 personnes volontaires se rendent sur les CH d’Avallon et Clamecy (1 référent nommé par site) </a:t>
            </a:r>
          </a:p>
          <a:p>
            <a:pPr lvl="1"/>
            <a:r>
              <a:rPr lang="fr-FR" sz="1800" dirty="0"/>
              <a:t>Nouvelle activité intéressante pour les techniciens  </a:t>
            </a:r>
          </a:p>
          <a:p>
            <a:pPr lvl="1"/>
            <a:r>
              <a:rPr lang="fr-FR" sz="1800" dirty="0"/>
              <a:t>Augmentation de l’activité en période de permanence des soins (garde renforcée)</a:t>
            </a:r>
          </a:p>
        </p:txBody>
      </p:sp>
    </p:spTree>
    <p:extLst>
      <p:ext uri="{BB962C8B-B14F-4D97-AF65-F5344CB8AC3E}">
        <p14:creationId xmlns:p14="http://schemas.microsoft.com/office/powerpoint/2010/main" val="325238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13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étape 6 : ressources humaines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2"/>
                </a:solidFill>
              </a:rPr>
              <a:t>Sites délocalisés CH Clamecy et Avallon</a:t>
            </a:r>
          </a:p>
          <a:p>
            <a:pPr lvl="1"/>
            <a:r>
              <a:rPr lang="fr-FR" sz="1800" dirty="0"/>
              <a:t>Aide précieuse des médecins dans l’acceptation et la construction du projet</a:t>
            </a:r>
          </a:p>
          <a:p>
            <a:pPr lvl="1"/>
            <a:r>
              <a:rPr lang="fr-FR" sz="1800" dirty="0"/>
              <a:t>Aide précieuse des cadres de santé sur site pour la mise en place du projet  </a:t>
            </a:r>
            <a:endParaRPr lang="fr-FR" sz="1800" dirty="0">
              <a:solidFill>
                <a:schemeClr val="accent2"/>
              </a:solidFill>
            </a:endParaRPr>
          </a:p>
          <a:p>
            <a:pPr lvl="1"/>
            <a:r>
              <a:rPr lang="fr-FR" sz="1800" dirty="0"/>
              <a:t>Intervention sur site d’IDE habilités du service des Urgences (prise en charge de la BMD)</a:t>
            </a:r>
          </a:p>
          <a:p>
            <a:pPr lvl="1"/>
            <a:r>
              <a:rPr lang="fr-FR" sz="1800" dirty="0"/>
              <a:t>Gestion des formations et habilitations des IDE par le laboratoire (réévalué tous les 2ans) </a:t>
            </a:r>
          </a:p>
          <a:p>
            <a:pPr lvl="1"/>
            <a:r>
              <a:rPr lang="fr-FR" sz="1800" dirty="0"/>
              <a:t>Enrichissement des missions et de la fiche de poste des IDE habilités et des IDE référents BMD sur les automates délocalisés</a:t>
            </a:r>
          </a:p>
          <a:p>
            <a:pPr lvl="1"/>
            <a:r>
              <a:rPr lang="fr-FR" sz="1800" dirty="0"/>
              <a:t>Collaboration indispensable des informaticiens et techniciens biomédicaux sur site facilitant la prise en charge technique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1251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14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étape 6 : ressources humaines</a:t>
            </a:r>
            <a:br>
              <a:rPr lang="fr-FR" dirty="0"/>
            </a:br>
            <a:r>
              <a:rPr lang="fr-FR" dirty="0"/>
              <a:t>formations - habilitations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2"/>
                </a:solidFill>
              </a:rPr>
              <a:t>Au laboratoire du CH Auxerre</a:t>
            </a:r>
          </a:p>
          <a:p>
            <a:pPr lvl="1"/>
            <a:r>
              <a:rPr lang="fr-FR" sz="1800" dirty="0"/>
              <a:t>Formation et habilitation des techniciens BMD sur les nouveaux automates </a:t>
            </a:r>
          </a:p>
          <a:p>
            <a:pPr lvl="1"/>
            <a:r>
              <a:rPr lang="fr-FR" sz="1800" dirty="0"/>
              <a:t>Formation des techniciens BMD, cadre et biologistes sur l’interface informatique </a:t>
            </a:r>
          </a:p>
          <a:p>
            <a:pPr marL="324000" lvl="1" indent="0">
              <a:buNone/>
            </a:pPr>
            <a:endParaRPr lang="fr-FR" sz="1800" dirty="0"/>
          </a:p>
          <a:p>
            <a:r>
              <a:rPr lang="fr-FR" dirty="0">
                <a:solidFill>
                  <a:schemeClr val="accent2"/>
                </a:solidFill>
              </a:rPr>
              <a:t>Sur les sites CH Clamecy et Avallon</a:t>
            </a:r>
          </a:p>
          <a:p>
            <a:pPr lvl="1"/>
            <a:r>
              <a:rPr lang="fr-FR" sz="1800" dirty="0"/>
              <a:t>Formation initiale des IDE par les fournisseurs et après un an d’activité</a:t>
            </a:r>
          </a:p>
          <a:p>
            <a:pPr lvl="1"/>
            <a:r>
              <a:rPr lang="fr-FR" sz="1800" dirty="0"/>
              <a:t>Formation et habilitation des nouveaux IDE par les techniciens BMD</a:t>
            </a:r>
          </a:p>
          <a:p>
            <a:pPr lvl="1"/>
            <a:r>
              <a:rPr lang="fr-FR" sz="1800" dirty="0"/>
              <a:t>Maintien des compétences au bout de deux ans</a:t>
            </a:r>
          </a:p>
          <a:p>
            <a:pPr lvl="1"/>
            <a:r>
              <a:rPr lang="fr-FR" sz="1800" dirty="0"/>
              <a:t>Bilan : 15 à 20 IDE habilités par CH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56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15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Étape 7 : rétroplanning pour la mise en place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170541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Juillet 2015 =&gt; </a:t>
            </a:r>
            <a:r>
              <a:rPr lang="fr-FR" dirty="0">
                <a:solidFill>
                  <a:schemeClr val="accent2"/>
                </a:solidFill>
              </a:rPr>
              <a:t>Démarrage 4 janvier 2016 </a:t>
            </a:r>
          </a:p>
          <a:p>
            <a:r>
              <a:rPr lang="fr-FR" dirty="0"/>
              <a:t>Mobilisation </a:t>
            </a:r>
          </a:p>
          <a:p>
            <a:pPr lvl="1"/>
            <a:r>
              <a:rPr lang="fr-FR" sz="1800" dirty="0"/>
              <a:t>Référents informatiques du GHT et du laboratoire du CH Auxerre : paramétrage des logiciels + connexions : juillet à décembre 2015</a:t>
            </a:r>
          </a:p>
          <a:p>
            <a:pPr lvl="1"/>
            <a:r>
              <a:rPr lang="fr-FR" sz="1800" dirty="0"/>
              <a:t>Réalisation des travaux sur les 2 sites</a:t>
            </a:r>
          </a:p>
          <a:p>
            <a:pPr lvl="1"/>
            <a:r>
              <a:rPr lang="fr-FR" sz="1800" dirty="0"/>
              <a:t>Livraison automates en septembre 2015 et vérifications de méthodes + rédaction des procédures</a:t>
            </a:r>
          </a:p>
          <a:p>
            <a:pPr lvl="1"/>
            <a:r>
              <a:rPr lang="fr-FR" sz="1800" dirty="0"/>
              <a:t>Formation sur site des IDE (automates et logiciels) : novembre et décembre 2015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044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16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Création du </a:t>
            </a:r>
            <a:br>
              <a:rPr lang="fr-FR" dirty="0"/>
            </a:br>
            <a:r>
              <a:rPr lang="fr-FR" dirty="0" err="1"/>
              <a:t>GRoupe</a:t>
            </a:r>
            <a:r>
              <a:rPr lang="fr-FR" dirty="0"/>
              <a:t> d’encadrement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CE7976-2DB3-4BA3-97E7-D7AB2C3959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000" y="1934429"/>
            <a:ext cx="6983133" cy="48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7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FBDCF-A6A2-E9BE-5A70-66A887F62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2939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Rédaction du bon de prescription BMD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4D3B64-5AEA-8775-5AC1-80B73CE0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17</a:t>
            </a:fld>
            <a:endParaRPr lang="fr-FR" noProof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7EF838-AB92-4E5B-BA48-0CF60734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60" y="1904981"/>
            <a:ext cx="6881210" cy="492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3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18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Investissement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1859998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2"/>
                </a:solidFill>
              </a:rPr>
              <a:t>Automates de BMD </a:t>
            </a:r>
            <a:r>
              <a:rPr lang="fr-FR" dirty="0"/>
              <a:t>: 115 000 €</a:t>
            </a:r>
          </a:p>
          <a:p>
            <a:pPr lvl="1"/>
            <a:r>
              <a:rPr lang="fr-FR" sz="1800" dirty="0"/>
              <a:t>Achat puis maintenances annuelles</a:t>
            </a:r>
          </a:p>
          <a:p>
            <a:r>
              <a:rPr lang="fr-FR" dirty="0">
                <a:solidFill>
                  <a:schemeClr val="accent2"/>
                </a:solidFill>
              </a:rPr>
              <a:t>Informatique</a:t>
            </a:r>
            <a:r>
              <a:rPr lang="fr-FR" dirty="0"/>
              <a:t> : 311 000 €</a:t>
            </a:r>
          </a:p>
          <a:p>
            <a:pPr lvl="1"/>
            <a:r>
              <a:rPr lang="fr-FR" sz="1800" dirty="0"/>
              <a:t>Concentrateur</a:t>
            </a:r>
          </a:p>
          <a:p>
            <a:pPr lvl="1"/>
            <a:r>
              <a:rPr lang="fr-FR" sz="1800" dirty="0"/>
              <a:t>Serveur de résultats</a:t>
            </a:r>
          </a:p>
          <a:p>
            <a:pPr lvl="1"/>
            <a:r>
              <a:rPr lang="fr-FR" sz="1800" dirty="0"/>
              <a:t>Interfaces SIL (système d'information de laboratoire) / multi-SIH (système d'information hospitalier)</a:t>
            </a:r>
          </a:p>
          <a:p>
            <a:pPr lvl="1"/>
            <a:r>
              <a:rPr lang="fr-FR" sz="1800" dirty="0"/>
              <a:t>Logiciel de traçabilité des températures</a:t>
            </a:r>
          </a:p>
          <a:p>
            <a:pPr lvl="1"/>
            <a:r>
              <a:rPr lang="fr-FR" sz="1800" dirty="0"/>
              <a:t>Evolution du SIL (</a:t>
            </a:r>
            <a:r>
              <a:rPr lang="fr-FR" sz="1800" dirty="0" err="1"/>
              <a:t>Molis</a:t>
            </a:r>
            <a:r>
              <a:rPr lang="fr-FR" sz="1800" dirty="0"/>
              <a:t>) pour gestion multi sites et biologie délocalisée</a:t>
            </a:r>
          </a:p>
          <a:p>
            <a:r>
              <a:rPr lang="fr-FR" dirty="0">
                <a:solidFill>
                  <a:schemeClr val="accent2"/>
                </a:solidFill>
              </a:rPr>
              <a:t>Coût des navettes programmées </a:t>
            </a:r>
            <a:r>
              <a:rPr lang="fr-FR" dirty="0"/>
              <a:t>: 209 000 € par an pour les 2 CH</a:t>
            </a:r>
          </a:p>
          <a:p>
            <a:r>
              <a:rPr lang="fr-FR" dirty="0">
                <a:solidFill>
                  <a:schemeClr val="accent2"/>
                </a:solidFill>
              </a:rPr>
              <a:t>Coût des réactifs </a:t>
            </a:r>
            <a:r>
              <a:rPr lang="fr-FR" dirty="0"/>
              <a:t>: 80 000 € par an pour chaque CH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158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19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Difficultés rencontrées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83890" y="1876623"/>
            <a:ext cx="11964178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2"/>
                </a:solidFill>
              </a:rPr>
              <a:t>Méfiance face au changement</a:t>
            </a:r>
          </a:p>
          <a:p>
            <a:pPr lvl="1"/>
            <a:r>
              <a:rPr lang="fr-FR" sz="1800" dirty="0">
                <a:solidFill>
                  <a:schemeClr val="accent2"/>
                </a:solidFill>
              </a:rPr>
              <a:t>IDE</a:t>
            </a:r>
          </a:p>
          <a:p>
            <a:pPr lvl="2"/>
            <a:r>
              <a:rPr lang="fr-FR" sz="1700" dirty="0"/>
              <a:t>Activité supplémentaire pour l’équipe des Urgences sans personnel supplémentaire : peur de ne pas avoir le temps de faire les analyses en même temps que la surveillance des patients </a:t>
            </a:r>
          </a:p>
          <a:p>
            <a:pPr lvl="2"/>
            <a:r>
              <a:rPr lang="fr-FR" sz="1700" dirty="0"/>
              <a:t>Activité qui ne fait pas partie de leur métier : peur de ne pas pouvoir maitriser la gestion des automates : manipulation des pipettes, homogénéisation des prélèvements (analyses faites sur sang total) et les pannes</a:t>
            </a:r>
          </a:p>
          <a:p>
            <a:pPr lvl="1">
              <a:spcAft>
                <a:spcPts val="1000"/>
              </a:spcAft>
            </a:pPr>
            <a:r>
              <a:rPr lang="fr-FR" sz="1800" dirty="0">
                <a:solidFill>
                  <a:schemeClr val="accent2"/>
                </a:solidFill>
              </a:rPr>
              <a:t>Praticiens</a:t>
            </a:r>
          </a:p>
          <a:p>
            <a:pPr lvl="2">
              <a:spcAft>
                <a:spcPts val="1000"/>
              </a:spcAft>
            </a:pPr>
            <a:r>
              <a:rPr lang="fr-FR" sz="1700" dirty="0"/>
              <a:t>Appréhension des délais supplémentaires pour les résultats des analyses faites à Auxerre : contrainte des navettes à respecter</a:t>
            </a:r>
          </a:p>
          <a:p>
            <a:pPr lvl="2">
              <a:spcAft>
                <a:spcPts val="1000"/>
              </a:spcAft>
            </a:pPr>
            <a:r>
              <a:rPr lang="fr-FR" sz="1700" dirty="0"/>
              <a:t>Volonté de réaliser un maximum d’analyses sur place (gérer l’urgence organisationnelle en cas de forte affluence)</a:t>
            </a:r>
          </a:p>
          <a:p>
            <a:pPr lvl="2">
              <a:spcAft>
                <a:spcPts val="1000"/>
              </a:spcAft>
            </a:pPr>
            <a:r>
              <a:rPr lang="fr-FR" sz="1700" dirty="0"/>
              <a:t>Peur de travailler avec un nouveau partenaire éloigné (CH Auxerre à une heure de route) : confiance à gagner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18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B13C35-702B-4BCE-824F-AAADB309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/>
              <a:t>Mise en place aux CH de Clamecy et Avallon</a:t>
            </a:r>
          </a:p>
          <a:p>
            <a:r>
              <a:rPr lang="fr-FR" dirty="0"/>
              <a:t>Mise en place au CH de Tonnerre</a:t>
            </a:r>
          </a:p>
          <a:p>
            <a:r>
              <a:rPr lang="fr-FR" dirty="0"/>
              <a:t>Mise en place au CH d’Auxerre</a:t>
            </a:r>
          </a:p>
          <a:p>
            <a:pPr rtl="0"/>
            <a:r>
              <a:rPr lang="fr-FR" dirty="0"/>
              <a:t>Accréditation COFRAC et Norme ISO 15189 : 2022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CD85E0-FA5F-2B60-7768-C23CB22993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5696718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03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20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Difficultés rencontrées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2"/>
                </a:solidFill>
              </a:rPr>
              <a:t>Difficultés techniques : Rétroplanning à suivre</a:t>
            </a:r>
          </a:p>
          <a:p>
            <a:pPr lvl="1"/>
            <a:r>
              <a:rPr lang="fr-FR" sz="1800" dirty="0"/>
              <a:t>Coordination à trouver avec les fournisseurs d’automate/informatique et équipes du GHT</a:t>
            </a:r>
          </a:p>
          <a:p>
            <a:pPr lvl="1"/>
            <a:r>
              <a:rPr lang="fr-FR" sz="1800" dirty="0"/>
              <a:t>Organiser en concertation avec tous les acteurs les lieux, paramétrage, facturation, travaux, navettes, formations des équipes… (Administration, Praticiens, Cadres, équipes soignantes, Pharmacie, équipes techniques)</a:t>
            </a:r>
          </a:p>
          <a:p>
            <a:pPr lvl="1"/>
            <a:r>
              <a:rPr lang="fr-FR" sz="1800" dirty="0"/>
              <a:t>Modification des horaires de tournée des navettes pour certains sites, pour mieux coller à l’activité </a:t>
            </a:r>
          </a:p>
          <a:p>
            <a:pPr lvl="1"/>
            <a:endParaRPr lang="fr-FR" sz="18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052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21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Difficultés rencontrées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1870103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2"/>
                </a:solidFill>
              </a:rPr>
              <a:t>Difficultés de mise en route : Accompagnement par le laboratoire </a:t>
            </a:r>
          </a:p>
          <a:p>
            <a:pPr lvl="1"/>
            <a:r>
              <a:rPr lang="fr-FR" sz="1800" dirty="0"/>
              <a:t>Acceptation par les équipes soignantes de réaliser des analyses biologiques</a:t>
            </a:r>
          </a:p>
          <a:p>
            <a:pPr lvl="1"/>
            <a:r>
              <a:rPr lang="fr-FR" sz="1800" dirty="0"/>
              <a:t>Créer un climat de confiance avec les praticiens, écouter leurs craintes et garder un esprit critique par rapport au pré-analytique et au risque de résultats erronés</a:t>
            </a:r>
          </a:p>
          <a:p>
            <a:pPr lvl="1"/>
            <a:r>
              <a:rPr lang="fr-FR" sz="1800" dirty="0"/>
              <a:t>Difficulté pour les médecins de prioriser les analyses à faire en BMD et celles à envoyer à Auxerre</a:t>
            </a:r>
          </a:p>
          <a:p>
            <a:pPr lvl="1"/>
            <a:r>
              <a:rPr lang="fr-FR" sz="1800" dirty="0"/>
              <a:t>Difficultés pour les IDE de réaliser de nouveaux gestes techniques : formations nécessaires pour l’utilisation des pipettes, l’homogénéisation des prélèvements, conduites à tenir, gestions de panne</a:t>
            </a:r>
          </a:p>
          <a:p>
            <a:pPr lvl="1"/>
            <a:r>
              <a:rPr lang="fr-FR" sz="1800" dirty="0"/>
              <a:t>Difficultés pour les techniciens du labo d’Auxerre non habilités pour la BMD et sollicités en période de permanence des soins</a:t>
            </a:r>
          </a:p>
          <a:p>
            <a:pPr lvl="1"/>
            <a:r>
              <a:rPr lang="fr-FR" sz="1800" dirty="0"/>
              <a:t>Difficultés liées à l’accréditation : faire adhérer à la Démarche Qualité du COFRAC </a:t>
            </a:r>
          </a:p>
          <a:p>
            <a:pPr lvl="1"/>
            <a:r>
              <a:rPr lang="fr-FR" sz="1800" dirty="0"/>
              <a:t>Intégration des exigences NF ISO 22870 et NF ISO 15189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77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22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Ch</a:t>
            </a:r>
            <a:r>
              <a:rPr lang="fr-FR" dirty="0"/>
              <a:t> tonnerre : 2020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Transfert de l’ensemble des activités du laboratoire du CH de Tonnerre sur Auxerre à la demande de l’ARS</a:t>
            </a:r>
          </a:p>
          <a:p>
            <a:r>
              <a:rPr lang="fr-FR" dirty="0"/>
              <a:t>Installation d’équipements d’EBMD et fermeture du laboratoire sur site</a:t>
            </a:r>
          </a:p>
          <a:p>
            <a:r>
              <a:rPr lang="fr-FR" dirty="0"/>
              <a:t>Difficulté majeure : acceptation de la fermeture du laboratoire du CH</a:t>
            </a:r>
          </a:p>
          <a:p>
            <a:r>
              <a:rPr lang="fr-FR" dirty="0"/>
              <a:t>Mise en place de la même organisation que pour les CH de Clamecy et Avallon</a:t>
            </a:r>
          </a:p>
          <a:p>
            <a:r>
              <a:rPr lang="fr-FR" dirty="0"/>
              <a:t>Timing complexe en 2020 : période de transition entre juillet et septembre 2020</a:t>
            </a:r>
          </a:p>
          <a:p>
            <a:r>
              <a:rPr lang="fr-FR" dirty="0"/>
              <a:t>Aide importante du personnel du CH de Tonnerre (Laboratoire / Urgences)</a:t>
            </a:r>
          </a:p>
          <a:p>
            <a:r>
              <a:rPr lang="fr-FR" dirty="0"/>
              <a:t>Reclassement de l’ensemble du personnel du laboratoire de Tonnerre</a:t>
            </a:r>
          </a:p>
          <a:p>
            <a:r>
              <a:rPr lang="fr-FR" dirty="0"/>
              <a:t>Intégration sur volontariat de 3 techniciens au laboratoire du CH d’Auxerre entre juin et septembre 2020</a:t>
            </a:r>
          </a:p>
          <a:p>
            <a:r>
              <a:rPr lang="fr-FR" dirty="0"/>
              <a:t>Pas de perte de chance pour le patient suite à la mise en place de cette nouvelle organisation</a:t>
            </a:r>
          </a:p>
          <a:p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20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23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Bmd</a:t>
            </a:r>
            <a:r>
              <a:rPr lang="fr-FR" dirty="0"/>
              <a:t> au </a:t>
            </a:r>
            <a:r>
              <a:rPr lang="fr-FR" dirty="0" err="1"/>
              <a:t>Ch</a:t>
            </a:r>
            <a:r>
              <a:rPr lang="fr-FR" dirty="0"/>
              <a:t> </a:t>
            </a:r>
            <a:r>
              <a:rPr lang="fr-FR" dirty="0" err="1"/>
              <a:t>d’auxerre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1962382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2"/>
                </a:solidFill>
              </a:rPr>
              <a:t>Gaz du sang </a:t>
            </a:r>
            <a:r>
              <a:rPr lang="fr-FR" dirty="0"/>
              <a:t>en Pneumologie pour l’Exploration Fonctionnelle Respiratoire</a:t>
            </a:r>
          </a:p>
          <a:p>
            <a:r>
              <a:rPr lang="fr-FR" dirty="0">
                <a:solidFill>
                  <a:schemeClr val="accent2"/>
                </a:solidFill>
              </a:rPr>
              <a:t>Hémoglobine glyquée </a:t>
            </a:r>
            <a:r>
              <a:rPr lang="fr-FR" dirty="0"/>
              <a:t>en HDJ Pédiatrie et Médecine interne pour consultation de diabétologie</a:t>
            </a:r>
          </a:p>
          <a:p>
            <a:r>
              <a:rPr lang="fr-FR" dirty="0">
                <a:solidFill>
                  <a:schemeClr val="accent2"/>
                </a:solidFill>
              </a:rPr>
              <a:t>Hémoglobine</a:t>
            </a:r>
            <a:r>
              <a:rPr lang="fr-FR" dirty="0"/>
              <a:t> au SMUR, Urgences, bloc opératoire, réanimation et USIC</a:t>
            </a:r>
          </a:p>
          <a:p>
            <a:r>
              <a:rPr lang="fr-FR" dirty="0">
                <a:solidFill>
                  <a:schemeClr val="accent2"/>
                </a:solidFill>
              </a:rPr>
              <a:t>ACT </a:t>
            </a:r>
            <a:r>
              <a:rPr lang="fr-FR" dirty="0"/>
              <a:t>en Coronarographie et Rythmologie pour suivi de l’hémostase en cardiologie interventionnelle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0B9571-EBD0-4629-8F48-9BC8B198F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2"/>
          <a:stretch/>
        </p:blipFill>
        <p:spPr>
          <a:xfrm>
            <a:off x="4360510" y="4670897"/>
            <a:ext cx="1816682" cy="14722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4F2D628-4E36-47DC-875B-468DC3351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4" t="16269" b="14570"/>
          <a:stretch/>
        </p:blipFill>
        <p:spPr>
          <a:xfrm>
            <a:off x="7003467" y="4569916"/>
            <a:ext cx="2236912" cy="1610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E027D1-D3B3-4FA7-90F1-B94433B09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40"/>
          <a:stretch/>
        </p:blipFill>
        <p:spPr>
          <a:xfrm>
            <a:off x="9898730" y="4745345"/>
            <a:ext cx="2106217" cy="10273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C8C4916-23B9-4AAD-AD7F-3E9C5F1B6A28}"/>
              </a:ext>
            </a:extLst>
          </p:cNvPr>
          <p:cNvSpPr txBox="1"/>
          <p:nvPr/>
        </p:nvSpPr>
        <p:spPr>
          <a:xfrm>
            <a:off x="4583377" y="3756114"/>
            <a:ext cx="15572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DCA </a:t>
            </a:r>
            <a:r>
              <a:rPr lang="fr-FR" dirty="0" err="1">
                <a:solidFill>
                  <a:schemeClr val="accent2"/>
                </a:solidFill>
              </a:rPr>
              <a:t>Vantage</a:t>
            </a:r>
            <a:r>
              <a:rPr lang="fr-FR" baseline="30000" dirty="0">
                <a:solidFill>
                  <a:schemeClr val="accent2"/>
                </a:solidFill>
              </a:rPr>
              <a:t>®</a:t>
            </a:r>
          </a:p>
          <a:p>
            <a:r>
              <a:rPr lang="fr-FR" sz="1600" dirty="0"/>
              <a:t>Siemens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5BD704-7FD1-47F4-B3CE-7CBBBB18EAFB}"/>
              </a:ext>
            </a:extLst>
          </p:cNvPr>
          <p:cNvSpPr txBox="1"/>
          <p:nvPr/>
        </p:nvSpPr>
        <p:spPr>
          <a:xfrm>
            <a:off x="7446895" y="3733255"/>
            <a:ext cx="12378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HemoCue</a:t>
            </a:r>
            <a:r>
              <a:rPr lang="fr-FR" baseline="30000" dirty="0">
                <a:solidFill>
                  <a:schemeClr val="accent2"/>
                </a:solidFill>
              </a:rPr>
              <a:t>®</a:t>
            </a:r>
          </a:p>
          <a:p>
            <a:r>
              <a:rPr lang="fr-FR" sz="1600" dirty="0" err="1"/>
              <a:t>HemoCue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D49C47-9608-443E-A7F7-515F2EF8F20D}"/>
              </a:ext>
            </a:extLst>
          </p:cNvPr>
          <p:cNvSpPr txBox="1"/>
          <p:nvPr/>
        </p:nvSpPr>
        <p:spPr>
          <a:xfrm>
            <a:off x="9991031" y="3730169"/>
            <a:ext cx="1921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Hemochron</a:t>
            </a:r>
            <a:r>
              <a:rPr lang="fr-FR" baseline="30000" dirty="0">
                <a:solidFill>
                  <a:schemeClr val="accent2"/>
                </a:solidFill>
              </a:rPr>
              <a:t>® </a:t>
            </a:r>
          </a:p>
          <a:p>
            <a:r>
              <a:rPr lang="fr-FR" dirty="0"/>
              <a:t>SIGNATURE ELITE</a:t>
            </a:r>
          </a:p>
          <a:p>
            <a:r>
              <a:rPr lang="fr-FR" sz="1600" dirty="0" err="1"/>
              <a:t>Werfen</a:t>
            </a:r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42A7D2-1CF5-4D81-9B38-1ADC9DC5491F}"/>
              </a:ext>
            </a:extLst>
          </p:cNvPr>
          <p:cNvSpPr txBox="1"/>
          <p:nvPr/>
        </p:nvSpPr>
        <p:spPr>
          <a:xfrm>
            <a:off x="4744573" y="6221980"/>
            <a:ext cx="10438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HbA1c</a:t>
            </a:r>
          </a:p>
          <a:p>
            <a:pPr algn="ctr"/>
            <a:r>
              <a:rPr lang="fr-FR" sz="1600" dirty="0">
                <a:solidFill>
                  <a:srgbClr val="7030A0"/>
                </a:solidFill>
              </a:rPr>
              <a:t>6 minutes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71C831A-5293-4851-992F-4FAF73C5D49A}"/>
              </a:ext>
            </a:extLst>
          </p:cNvPr>
          <p:cNvSpPr txBox="1"/>
          <p:nvPr/>
        </p:nvSpPr>
        <p:spPr>
          <a:xfrm>
            <a:off x="7208554" y="6221980"/>
            <a:ext cx="14991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Hémoglobine</a:t>
            </a:r>
          </a:p>
          <a:p>
            <a:pPr algn="ctr"/>
            <a:r>
              <a:rPr lang="fr-FR" sz="1600" dirty="0">
                <a:solidFill>
                  <a:srgbClr val="7030A0"/>
                </a:solidFill>
              </a:rPr>
              <a:t>instantané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34C5AC-8521-4B45-A294-90B7A0977E75}"/>
              </a:ext>
            </a:extLst>
          </p:cNvPr>
          <p:cNvSpPr txBox="1"/>
          <p:nvPr/>
        </p:nvSpPr>
        <p:spPr>
          <a:xfrm>
            <a:off x="10000427" y="5975759"/>
            <a:ext cx="20409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ACT</a:t>
            </a:r>
          </a:p>
          <a:p>
            <a:pPr algn="ctr"/>
            <a:r>
              <a:rPr lang="fr-FR" sz="1600" dirty="0" err="1"/>
              <a:t>Actived</a:t>
            </a:r>
            <a:r>
              <a:rPr lang="fr-FR" sz="1600" dirty="0"/>
              <a:t> </a:t>
            </a:r>
            <a:r>
              <a:rPr lang="fr-FR" sz="1600" dirty="0" err="1"/>
              <a:t>Clotting</a:t>
            </a:r>
            <a:r>
              <a:rPr lang="fr-FR" sz="1600" dirty="0"/>
              <a:t> Time</a:t>
            </a:r>
          </a:p>
          <a:p>
            <a:pPr algn="ctr"/>
            <a:r>
              <a:rPr lang="fr-FR" sz="1600" dirty="0">
                <a:solidFill>
                  <a:srgbClr val="7030A0"/>
                </a:solidFill>
              </a:rPr>
              <a:t>5 à 8 minutes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E99FE9A-0A0B-176D-80A8-D5567AE0679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6160" y="4457962"/>
            <a:ext cx="1412395" cy="1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1AF8C93-01AD-ECD0-36CC-2BB8C0CFC1B4}"/>
              </a:ext>
            </a:extLst>
          </p:cNvPr>
          <p:cNvSpPr/>
          <p:nvPr/>
        </p:nvSpPr>
        <p:spPr>
          <a:xfrm>
            <a:off x="2312271" y="3733255"/>
            <a:ext cx="18373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RAPIDPoint</a:t>
            </a:r>
            <a:r>
              <a:rPr lang="fr-FR" baseline="30000" dirty="0">
                <a:solidFill>
                  <a:schemeClr val="accent2"/>
                </a:solidFill>
              </a:rPr>
              <a:t>®</a:t>
            </a:r>
            <a:r>
              <a:rPr lang="fr-FR" dirty="0">
                <a:solidFill>
                  <a:schemeClr val="accent2"/>
                </a:solidFill>
              </a:rPr>
              <a:t> 500</a:t>
            </a:r>
          </a:p>
          <a:p>
            <a:r>
              <a:rPr lang="fr-FR" sz="1600" dirty="0"/>
              <a:t>Siemens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F1638-3A34-43C8-F993-7FFB70F539A2}"/>
              </a:ext>
            </a:extLst>
          </p:cNvPr>
          <p:cNvSpPr/>
          <p:nvPr/>
        </p:nvSpPr>
        <p:spPr>
          <a:xfrm>
            <a:off x="2586220" y="6221980"/>
            <a:ext cx="12727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GDS</a:t>
            </a:r>
          </a:p>
          <a:p>
            <a:pPr algn="ctr"/>
            <a:r>
              <a:rPr lang="fr-FR" sz="1600" dirty="0">
                <a:solidFill>
                  <a:srgbClr val="7030A0"/>
                </a:solidFill>
              </a:rPr>
              <a:t>1 minute</a:t>
            </a:r>
          </a:p>
        </p:txBody>
      </p:sp>
    </p:spTree>
    <p:extLst>
      <p:ext uri="{BB962C8B-B14F-4D97-AF65-F5344CB8AC3E}">
        <p14:creationId xmlns:p14="http://schemas.microsoft.com/office/powerpoint/2010/main" val="2129596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24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Maintien et suivi de la </a:t>
            </a:r>
            <a:r>
              <a:rPr lang="fr-FR" dirty="0" err="1"/>
              <a:t>bmd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Suivi et accompagnement des équipes</a:t>
            </a:r>
          </a:p>
          <a:p>
            <a:r>
              <a:rPr lang="fr-FR" dirty="0"/>
              <a:t>Réunion annuelle du comité consultatif et groupe d’encadrement</a:t>
            </a:r>
          </a:p>
          <a:p>
            <a:r>
              <a:rPr lang="fr-FR" dirty="0"/>
              <a:t>Echanges constructifs permettant d’améliorer le système</a:t>
            </a:r>
          </a:p>
          <a:p>
            <a:r>
              <a:rPr lang="fr-FR" dirty="0"/>
              <a:t>Audit interne annuel sur chaque site</a:t>
            </a:r>
          </a:p>
          <a:p>
            <a:r>
              <a:rPr lang="fr-FR" dirty="0"/>
              <a:t>Préparation aux évaluations COFRAC</a:t>
            </a:r>
          </a:p>
          <a:p>
            <a:r>
              <a:rPr lang="fr-FR" dirty="0"/>
              <a:t>Equipes réceptives dans la démarche qualité et d’amélioration au quotidien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575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25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Maintien et suivi de la </a:t>
            </a:r>
            <a:r>
              <a:rPr lang="fr-FR" dirty="0" err="1"/>
              <a:t>bmd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159391" y="1878492"/>
            <a:ext cx="1175297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Enquêtes de satisfaction proposées aux utilisateurs pour amélioration du service médical rendu </a:t>
            </a:r>
          </a:p>
          <a:p>
            <a:pPr lvl="1"/>
            <a:r>
              <a:rPr lang="fr-FR" sz="1800" dirty="0"/>
              <a:t>Pas de retard dans la prise en charge des patients </a:t>
            </a:r>
          </a:p>
          <a:p>
            <a:pPr lvl="1"/>
            <a:r>
              <a:rPr lang="fr-FR" sz="1800" dirty="0"/>
              <a:t>Fonctionnement des Urgences des 3 CH non pénalisé et a permis la pérennisation des services (menace de fermeture des Urgences par l’ARS) </a:t>
            </a:r>
          </a:p>
          <a:p>
            <a:pPr lvl="1"/>
            <a:r>
              <a:rPr lang="fr-FR" sz="1800" dirty="0"/>
              <a:t>Appréciation : satisfaits et apprécient le délai de rendu des analyses </a:t>
            </a:r>
          </a:p>
          <a:p>
            <a:pPr lvl="1"/>
            <a:endParaRPr lang="fr-FR" dirty="0"/>
          </a:p>
          <a:p>
            <a:r>
              <a:rPr lang="fr-FR" dirty="0"/>
              <a:t> A ce jour environ 130 habilitations sont gérées tous sites confondus grâce aux outils informatiques (</a:t>
            </a:r>
            <a:r>
              <a:rPr lang="fr-FR" dirty="0" err="1"/>
              <a:t>Vstaff</a:t>
            </a:r>
            <a:r>
              <a:rPr lang="fr-FR" dirty="0"/>
              <a:t>)</a:t>
            </a:r>
          </a:p>
          <a:p>
            <a:pPr lvl="1"/>
            <a:r>
              <a:rPr lang="fr-FR" sz="1800" dirty="0"/>
              <a:t>Habilitation initiale : suivi de formation tracé dans le logiciel</a:t>
            </a:r>
          </a:p>
          <a:p>
            <a:pPr lvl="1"/>
            <a:r>
              <a:rPr lang="fr-FR" sz="1800" dirty="0"/>
              <a:t>Elaboration de quizz pour chaque automate </a:t>
            </a:r>
          </a:p>
          <a:p>
            <a:pPr lvl="1"/>
            <a:r>
              <a:rPr lang="fr-FR" sz="1800" dirty="0"/>
              <a:t>Suivi de l’activité (réaliser au moins une analyse par semestre pour le maintien de l’habilitation)</a:t>
            </a:r>
          </a:p>
          <a:p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263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26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accreditation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019623"/>
            <a:ext cx="11229808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2"/>
                </a:solidFill>
              </a:rPr>
              <a:t>Accréditation ISO 15189 et ISO 22870 de l’ensemble des activités des 3 sites</a:t>
            </a:r>
            <a:r>
              <a:rPr lang="fr-FR" dirty="0"/>
              <a:t> grâce au travail et à l’investissement des différents acteurs</a:t>
            </a:r>
          </a:p>
          <a:p>
            <a:pPr lvl="1"/>
            <a:r>
              <a:rPr lang="fr-FR" sz="1700" dirty="0"/>
              <a:t>2017 : GDS Pneumologie CH Auxerre</a:t>
            </a:r>
          </a:p>
          <a:p>
            <a:pPr lvl="1"/>
            <a:r>
              <a:rPr lang="fr-FR" sz="1700" dirty="0"/>
              <a:t>2018 : GDS, NFS, Troponine, HCG, Bilan chimie CH Clamecy et Avallon</a:t>
            </a:r>
          </a:p>
          <a:p>
            <a:pPr lvl="1"/>
            <a:r>
              <a:rPr lang="fr-FR" sz="1700" dirty="0"/>
              <a:t>2019 : INR, </a:t>
            </a:r>
            <a:r>
              <a:rPr lang="fr-FR" sz="1700" dirty="0" err="1"/>
              <a:t>DDimères</a:t>
            </a:r>
            <a:r>
              <a:rPr lang="fr-FR" sz="1700" dirty="0"/>
              <a:t>, CRP CH Clamecy et Avallon</a:t>
            </a:r>
          </a:p>
          <a:p>
            <a:pPr lvl="1"/>
            <a:r>
              <a:rPr lang="fr-FR" sz="1700" dirty="0"/>
              <a:t>2020 : suivi</a:t>
            </a:r>
          </a:p>
          <a:p>
            <a:pPr lvl="1"/>
            <a:r>
              <a:rPr lang="fr-FR" sz="1700" dirty="0"/>
              <a:t>2021 : CH Tonnerre ; </a:t>
            </a:r>
            <a:r>
              <a:rPr lang="fr-FR" sz="1700" dirty="0" err="1"/>
              <a:t>Hémochron</a:t>
            </a:r>
            <a:r>
              <a:rPr lang="fr-FR" sz="1700" dirty="0"/>
              <a:t>, </a:t>
            </a:r>
            <a:r>
              <a:rPr lang="fr-FR" sz="1700" dirty="0" err="1"/>
              <a:t>Hémocue</a:t>
            </a:r>
            <a:r>
              <a:rPr lang="fr-FR" sz="1700" dirty="0"/>
              <a:t>, DCA </a:t>
            </a:r>
            <a:r>
              <a:rPr lang="fr-FR" sz="1700" dirty="0" err="1"/>
              <a:t>vantage</a:t>
            </a:r>
            <a:r>
              <a:rPr lang="fr-FR" sz="1700" dirty="0"/>
              <a:t> CH Auxerre</a:t>
            </a:r>
          </a:p>
          <a:p>
            <a:pPr lvl="1"/>
            <a:r>
              <a:rPr lang="fr-FR" sz="1700" dirty="0"/>
              <a:t>Dernière évaluation en juin 2022 : Aucun écart COFRAC</a:t>
            </a:r>
          </a:p>
          <a:p>
            <a:r>
              <a:rPr lang="fr-FR" dirty="0"/>
              <a:t>BMD réévaluée par le COFRAC à présent tous les 20 mois</a:t>
            </a:r>
          </a:p>
          <a:p>
            <a:r>
              <a:rPr lang="fr-FR" dirty="0"/>
              <a:t>Nouvelle version de la Norme : </a:t>
            </a:r>
            <a:r>
              <a:rPr lang="fr-FR" dirty="0">
                <a:solidFill>
                  <a:schemeClr val="accent2"/>
                </a:solidFill>
              </a:rPr>
              <a:t>NF EN ISO 15189:2022 </a:t>
            </a:r>
          </a:p>
          <a:p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48B4D5-CDD6-4097-A972-2F53768D5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35" t="61529" r="23005" b="23636"/>
          <a:stretch/>
        </p:blipFill>
        <p:spPr>
          <a:xfrm>
            <a:off x="6884564" y="5121324"/>
            <a:ext cx="4286775" cy="101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19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27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NF EN ISO 15189:2022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4B9539-31C8-4933-A5B5-D519A9282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9" t="63119" r="26307" b="23180"/>
          <a:stretch/>
        </p:blipFill>
        <p:spPr>
          <a:xfrm>
            <a:off x="3112315" y="2083158"/>
            <a:ext cx="6293132" cy="11573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02ED6EB-605D-43E1-A2D2-D04FE5424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89" t="25051" r="25482" b="21314"/>
          <a:stretch/>
        </p:blipFill>
        <p:spPr>
          <a:xfrm>
            <a:off x="2513103" y="3429000"/>
            <a:ext cx="7165792" cy="33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26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28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NF EN ISO 15189:2022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B4711F-5A3F-4FDE-91F4-7AA19A53C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5" t="26301" r="27408" b="22078"/>
          <a:stretch/>
        </p:blipFill>
        <p:spPr>
          <a:xfrm>
            <a:off x="2449586" y="2367313"/>
            <a:ext cx="7759816" cy="35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73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29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NF EN ISO 15189:2022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CD5F81-12AD-4BD9-AA41-84DF905AB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7" t="16600" r="39588" b="45992"/>
          <a:stretch/>
        </p:blipFill>
        <p:spPr>
          <a:xfrm>
            <a:off x="94107" y="1982454"/>
            <a:ext cx="6222804" cy="38136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1DC26F2-AFDB-4ECE-8169-9445E85ED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51" t="54680" r="39914" b="4465"/>
          <a:stretch/>
        </p:blipFill>
        <p:spPr>
          <a:xfrm>
            <a:off x="6216242" y="1982454"/>
            <a:ext cx="5728879" cy="38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9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2"/>
                </a:solidFill>
              </a:rPr>
              <a:t>GHT UNYON</a:t>
            </a:r>
          </a:p>
          <a:p>
            <a:pPr lvl="1"/>
            <a:r>
              <a:rPr lang="fr-FR" sz="1800" b="1" dirty="0">
                <a:solidFill>
                  <a:schemeClr val="accent2"/>
                </a:solidFill>
              </a:rPr>
              <a:t>CH Auxerre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CH Avallon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CH Clamecy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CH Tonnerre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Maison Départementale de Retraite de l’Yonne (MDRY)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Centre Hospitalier Spécialisé de l’Yonne (CHSY)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3A86F4-AD89-453B-B2AB-6C9408F31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5" t="12800" r="16750" b="4967"/>
          <a:stretch/>
        </p:blipFill>
        <p:spPr>
          <a:xfrm>
            <a:off x="7301580" y="2220303"/>
            <a:ext cx="3782975" cy="2728177"/>
          </a:xfrm>
          <a:prstGeom prst="rect">
            <a:avLst/>
          </a:prstGeom>
        </p:spPr>
      </p:pic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id="{702A5F0A-22EF-44A6-9696-6BF801809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69" y="5265047"/>
            <a:ext cx="2958275" cy="1440647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635A3CC-4E02-4482-83D0-D21E9A312D1F}"/>
              </a:ext>
            </a:extLst>
          </p:cNvPr>
          <p:cNvCxnSpPr/>
          <p:nvPr/>
        </p:nvCxnSpPr>
        <p:spPr>
          <a:xfrm flipH="1">
            <a:off x="8514826" y="3154261"/>
            <a:ext cx="117446" cy="83889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B550533-9063-4BE8-B51B-3D6A0EF3413A}"/>
              </a:ext>
            </a:extLst>
          </p:cNvPr>
          <p:cNvCxnSpPr>
            <a:cxnSpLocks/>
          </p:cNvCxnSpPr>
          <p:nvPr/>
        </p:nvCxnSpPr>
        <p:spPr>
          <a:xfrm>
            <a:off x="8836675" y="3143775"/>
            <a:ext cx="709997" cy="71516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EA14A02-2E08-4015-852C-2E05C83EFA42}"/>
              </a:ext>
            </a:extLst>
          </p:cNvPr>
          <p:cNvCxnSpPr>
            <a:cxnSpLocks/>
          </p:cNvCxnSpPr>
          <p:nvPr/>
        </p:nvCxnSpPr>
        <p:spPr>
          <a:xfrm flipV="1">
            <a:off x="8900719" y="2641463"/>
            <a:ext cx="746620" cy="37542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D6F7D13D-CDC5-4168-8A3E-B06D94228610}"/>
              </a:ext>
            </a:extLst>
          </p:cNvPr>
          <p:cNvSpPr txBox="1"/>
          <p:nvPr/>
        </p:nvSpPr>
        <p:spPr>
          <a:xfrm>
            <a:off x="7539050" y="4988287"/>
            <a:ext cx="332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1 heure de route entre Auxerre et les 3 sites</a:t>
            </a:r>
          </a:p>
        </p:txBody>
      </p:sp>
    </p:spTree>
    <p:extLst>
      <p:ext uri="{BB962C8B-B14F-4D97-AF65-F5344CB8AC3E}">
        <p14:creationId xmlns:p14="http://schemas.microsoft.com/office/powerpoint/2010/main" val="2593973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483DB-7F57-AB43-BA24-A3AD3252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3287191"/>
            <a:ext cx="11029615" cy="1497507"/>
          </a:xfrm>
        </p:spPr>
        <p:txBody>
          <a:bodyPr/>
          <a:lstStyle/>
          <a:p>
            <a:r>
              <a:rPr lang="fr-FR" dirty="0">
                <a:solidFill>
                  <a:srgbClr val="852359"/>
                </a:solidFill>
              </a:rPr>
              <a:t>Merci de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CFCABC-7D31-014F-31A9-AAE59646B8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173" y="5480223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F894D5-D638-C1AF-D235-E5F41EE7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30</a:t>
            </a:fld>
            <a:endParaRPr lang="fr-FR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C559B0-56D2-44DC-86BA-51F987629067}"/>
              </a:ext>
            </a:extLst>
          </p:cNvPr>
          <p:cNvSpPr/>
          <p:nvPr/>
        </p:nvSpPr>
        <p:spPr>
          <a:xfrm>
            <a:off x="411061" y="2660894"/>
            <a:ext cx="11199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réalisation de ce projet novateur a été possible grâce à l’implication et à l’investissement de tous les acteurs aussi bien sur les sites délocalisés qu’au Centre Hospitalier d’Auxerre</a:t>
            </a:r>
          </a:p>
          <a:p>
            <a:endParaRPr lang="fr-FR" dirty="0"/>
          </a:p>
          <a:p>
            <a:r>
              <a:rPr lang="fr-FR" dirty="0"/>
              <a:t>Le contact humain est la clé de la réussite de ce projet </a:t>
            </a:r>
          </a:p>
        </p:txBody>
      </p:sp>
      <p:pic>
        <p:nvPicPr>
          <p:cNvPr id="7" name="Image 6" descr="Résultat de recherche d'images pour &quot;travail multidisciplinaire&quot;">
            <a:extLst>
              <a:ext uri="{FF2B5EF4-FFF2-40B4-BE49-F238E27FC236}">
                <a16:creationId xmlns:a16="http://schemas.microsoft.com/office/drawing/2014/main" id="{CEC374CA-E826-4BB0-8AF7-48DF6E7352E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7"/>
          <a:stretch/>
        </p:blipFill>
        <p:spPr bwMode="auto">
          <a:xfrm>
            <a:off x="5034853" y="602788"/>
            <a:ext cx="1935029" cy="1949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327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011162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2"/>
                </a:solidFill>
              </a:rPr>
              <a:t>Avant reprise demandée par l’ARS en 2015</a:t>
            </a:r>
            <a:endParaRPr lang="fr-FR" sz="2000" dirty="0"/>
          </a:p>
          <a:p>
            <a:pPr lvl="1"/>
            <a:r>
              <a:rPr lang="fr-FR" sz="1800" dirty="0"/>
              <a:t>Biologie des CH Clamecy et Avallon réalisée par 2 laboratoires de ville + GDS sur chaque site</a:t>
            </a:r>
          </a:p>
          <a:p>
            <a:pPr lvl="1"/>
            <a:r>
              <a:rPr lang="fr-FR" sz="1800" dirty="0"/>
              <a:t>Collaboration déjà en place avec le LBM CH Tonnerre, MDRY, CHSY, UCSA </a:t>
            </a:r>
            <a:r>
              <a:rPr lang="fr-FR" dirty="0"/>
              <a:t>(Unité de Consultation et de Soins Ambulatoires)</a:t>
            </a:r>
            <a:r>
              <a:rPr lang="fr-FR" sz="1800" dirty="0"/>
              <a:t> au centre de détention de Joux-la-Ville et à la maison d'arrêt d'Auxerre, CDAG</a:t>
            </a:r>
          </a:p>
          <a:p>
            <a:pPr marL="324000" lvl="1" indent="0">
              <a:buNone/>
            </a:pPr>
            <a:endParaRPr lang="fr-FR" dirty="0"/>
          </a:p>
          <a:p>
            <a:r>
              <a:rPr lang="fr-FR" sz="2000" dirty="0">
                <a:solidFill>
                  <a:schemeClr val="accent2"/>
                </a:solidFill>
              </a:rPr>
              <a:t>Projet de biologie territoriale pour ces deux CH</a:t>
            </a:r>
          </a:p>
          <a:p>
            <a:pPr lvl="1"/>
            <a:r>
              <a:rPr lang="fr-FR" sz="1800" dirty="0"/>
              <a:t>Biologie de routine réalisée au CH Auxerre</a:t>
            </a:r>
          </a:p>
          <a:p>
            <a:pPr lvl="1"/>
            <a:r>
              <a:rPr lang="fr-FR" sz="1800" dirty="0"/>
              <a:t>Biologie pour les urgences sur site : biologie médicale délocalisée (BMD) sans technicien de labo sur place</a:t>
            </a:r>
          </a:p>
          <a:p>
            <a:pPr lvl="2"/>
            <a:r>
              <a:rPr lang="fr-FR" sz="1800" dirty="0"/>
              <a:t>dans un contexte de GHT (initiation ARS)</a:t>
            </a:r>
          </a:p>
          <a:p>
            <a:pPr lvl="2"/>
            <a:r>
              <a:rPr lang="fr-FR" sz="1800" dirty="0"/>
              <a:t>et d’accréditation de la biologie (respect des normes)</a:t>
            </a:r>
          </a:p>
        </p:txBody>
      </p:sp>
    </p:spTree>
    <p:extLst>
      <p:ext uri="{BB962C8B-B14F-4D97-AF65-F5344CB8AC3E}">
        <p14:creationId xmlns:p14="http://schemas.microsoft.com/office/powerpoint/2010/main" val="226594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regroupement des activités de biologie : les différents axes de travail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3A2743BC-A26A-4FD6-B57E-546D570F8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117957"/>
              </p:ext>
            </p:extLst>
          </p:nvPr>
        </p:nvGraphicFramePr>
        <p:xfrm>
          <a:off x="251520" y="1830136"/>
          <a:ext cx="470418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C528CCDC-BA53-4176-9273-85F17F8C2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047963"/>
              </p:ext>
            </p:extLst>
          </p:nvPr>
        </p:nvGraphicFramePr>
        <p:xfrm>
          <a:off x="3972273" y="3431090"/>
          <a:ext cx="427213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86E0D667-5AE4-4251-A3C6-4E783BD52DA3}"/>
              </a:ext>
            </a:extLst>
          </p:cNvPr>
          <p:cNvSpPr txBox="1"/>
          <p:nvPr/>
        </p:nvSpPr>
        <p:spPr>
          <a:xfrm>
            <a:off x="7318550" y="2413337"/>
            <a:ext cx="40825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Création d’un </a:t>
            </a:r>
            <a:r>
              <a:rPr lang="fr-FR" dirty="0">
                <a:solidFill>
                  <a:schemeClr val="accent2"/>
                </a:solidFill>
              </a:rPr>
              <a:t>comité de pilotage</a:t>
            </a:r>
          </a:p>
          <a:p>
            <a:endParaRPr lang="fr-FR" dirty="0">
              <a:solidFill>
                <a:schemeClr val="accent2"/>
              </a:solidFill>
            </a:endParaRPr>
          </a:p>
          <a:p>
            <a:r>
              <a:rPr lang="fr-FR" dirty="0">
                <a:solidFill>
                  <a:schemeClr val="accent2"/>
                </a:solidFill>
              </a:rPr>
              <a:t>- Urgentistes Clamecy et Avallon</a:t>
            </a:r>
          </a:p>
          <a:p>
            <a:r>
              <a:rPr lang="fr-FR" dirty="0">
                <a:solidFill>
                  <a:schemeClr val="accent2"/>
                </a:solidFill>
              </a:rPr>
              <a:t>- Biologistes et cadre du laboratoire</a:t>
            </a:r>
          </a:p>
          <a:p>
            <a:r>
              <a:rPr lang="fr-FR" dirty="0">
                <a:solidFill>
                  <a:schemeClr val="accent2"/>
                </a:solidFill>
              </a:rPr>
              <a:t>- Membres de la direction des 3 CH </a:t>
            </a:r>
          </a:p>
          <a:p>
            <a:r>
              <a:rPr lang="fr-FR" dirty="0">
                <a:solidFill>
                  <a:schemeClr val="accent2"/>
                </a:solidFill>
              </a:rPr>
              <a:t>- Représentants de l’ARS</a:t>
            </a:r>
          </a:p>
          <a:p>
            <a:r>
              <a:rPr lang="fr-FR" dirty="0">
                <a:solidFill>
                  <a:schemeClr val="accent2"/>
                </a:solidFill>
              </a:rPr>
              <a:t> </a:t>
            </a:r>
          </a:p>
          <a:p>
            <a:r>
              <a:rPr lang="fr-FR" dirty="0"/>
              <a:t>=&gt; Suivi des différentes étapes du projet</a:t>
            </a:r>
          </a:p>
        </p:txBody>
      </p:sp>
    </p:spTree>
    <p:extLst>
      <p:ext uri="{BB962C8B-B14F-4D97-AF65-F5344CB8AC3E}">
        <p14:creationId xmlns:p14="http://schemas.microsoft.com/office/powerpoint/2010/main" val="58471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Obligation d’accréditation </a:t>
            </a:r>
            <a:r>
              <a:rPr lang="fr-FR" dirty="0" err="1"/>
              <a:t>cofrac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397933" y="2180496"/>
            <a:ext cx="11531599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Ordonnance du 16 janvier 2010 relative à la biologie médicale : </a:t>
            </a:r>
            <a:r>
              <a:rPr lang="fr-FR" dirty="0">
                <a:solidFill>
                  <a:schemeClr val="accent2"/>
                </a:solidFill>
              </a:rPr>
              <a:t>Obligation d'accréditation</a:t>
            </a:r>
          </a:p>
          <a:p>
            <a:pPr lvl="1"/>
            <a:r>
              <a:rPr lang="fr-FR" dirty="0"/>
              <a:t>Normes NF EN ISO 15189  + NF EN ISO 22870 (exigences spécifiques pour EBMD)</a:t>
            </a:r>
          </a:p>
          <a:p>
            <a:r>
              <a:rPr lang="fr-FR" dirty="0"/>
              <a:t>LOI n°2013-442 du 30 mai 2013 </a:t>
            </a:r>
            <a:r>
              <a:rPr lang="fr-FR" sz="1600" dirty="0"/>
              <a:t>(réforme de la biologie médicale) </a:t>
            </a:r>
            <a:r>
              <a:rPr lang="fr-FR" dirty="0"/>
              <a:t>- art. 8 : </a:t>
            </a:r>
            <a:r>
              <a:rPr lang="fr-FR" dirty="0">
                <a:solidFill>
                  <a:schemeClr val="accent2"/>
                </a:solidFill>
              </a:rPr>
              <a:t>La phase analytique d'un examen de biologie médicale ne peut être réalisée en dehors d'un laboratoire de biologie médicale qu'au cas où elle est rendue nécessaire par une décision thérapeutique urgente         </a:t>
            </a:r>
          </a:p>
          <a:p>
            <a:r>
              <a:rPr lang="fr-FR" dirty="0"/>
              <a:t>Le biologiste médical conserve la responsabilité de la validation a posteriori des résultats obtenus </a:t>
            </a:r>
          </a:p>
          <a:p>
            <a:r>
              <a:rPr lang="fr-FR" dirty="0"/>
              <a:t>ISO 22870 </a:t>
            </a:r>
            <a:r>
              <a:rPr lang="fr-FR" sz="1600" dirty="0"/>
              <a:t>: Paragraphe  4.1.2.1 </a:t>
            </a:r>
            <a:r>
              <a:rPr lang="fr-FR" dirty="0"/>
              <a:t>Création d’un </a:t>
            </a:r>
            <a:r>
              <a:rPr lang="fr-FR" dirty="0">
                <a:solidFill>
                  <a:schemeClr val="accent2"/>
                </a:solidFill>
              </a:rPr>
              <a:t>Comité consultatif </a:t>
            </a:r>
            <a:r>
              <a:rPr lang="fr-FR" dirty="0"/>
              <a:t>: définir le domaine d’utilisation des EBMD à autoriser</a:t>
            </a:r>
          </a:p>
          <a:p>
            <a:r>
              <a:rPr lang="fr-FR" dirty="0"/>
              <a:t>ISO 22870 : </a:t>
            </a:r>
            <a:r>
              <a:rPr lang="fr-FR" sz="1600" dirty="0"/>
              <a:t>Paragraphe  4.1.2.2 </a:t>
            </a:r>
            <a:r>
              <a:rPr lang="fr-FR" dirty="0"/>
              <a:t>Création d’un </a:t>
            </a:r>
            <a:r>
              <a:rPr lang="fr-FR" dirty="0">
                <a:solidFill>
                  <a:schemeClr val="accent2"/>
                </a:solidFill>
              </a:rPr>
              <a:t>Groupe multidisciplinaire d’encadrement des EBMD </a:t>
            </a:r>
            <a:r>
              <a:rPr lang="fr-FR" dirty="0"/>
              <a:t>: représentants du laboratoire, de l’administration, des équipes cliniques, du personnel infirmier                                                        =&gt;acteurs au quotidien des EBMD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30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Étape 1 : choix des analyses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775641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Faites dans l’intérêt du patient pour </a:t>
            </a:r>
            <a:r>
              <a:rPr lang="fr-FR" dirty="0">
                <a:solidFill>
                  <a:schemeClr val="accent2"/>
                </a:solidFill>
              </a:rPr>
              <a:t>répondre aux urgences</a:t>
            </a:r>
          </a:p>
          <a:p>
            <a:r>
              <a:rPr lang="fr-FR" dirty="0"/>
              <a:t>Définition des besoins en concertation avec les urgentistes</a:t>
            </a:r>
          </a:p>
          <a:p>
            <a:r>
              <a:rPr lang="fr-FR" dirty="0"/>
              <a:t>Présentation par la responsable des Urgences du GHT : « Conduites à tenir devant les principales pathologies d’urgence »</a:t>
            </a:r>
          </a:p>
          <a:p>
            <a:pPr lvl="1"/>
            <a:r>
              <a:rPr lang="fr-FR" sz="1800" dirty="0"/>
              <a:t>Examens biologiques indispensables à réaliser pour les urgences cardiovasculaires, neurologiques, respiratoires, toxicologiques, métaboliques, syndrome infectieux, hémorragie, douleurs abdominales, blessé potentiellement grave</a:t>
            </a:r>
          </a:p>
          <a:p>
            <a:r>
              <a:rPr lang="fr-FR" dirty="0"/>
              <a:t>Prix unitaire du test délocalisé plus élevé +++ (rationalisation)</a:t>
            </a:r>
          </a:p>
          <a:p>
            <a:r>
              <a:rPr lang="fr-FR" dirty="0"/>
              <a:t>Problématiques : Fibrinogène / TCA ; Alcoolémie (non réalisées en BMD)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99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0304" y="6274919"/>
            <a:ext cx="1052510" cy="365125"/>
          </a:xfrm>
        </p:spPr>
        <p:txBody>
          <a:bodyPr/>
          <a:lstStyle/>
          <a:p>
            <a:pPr rtl="0"/>
            <a:fld id="{C5C3056E-1632-4A65-A24F-3F10A1450A6E}" type="slidenum">
              <a:rPr lang="fr-FR" noProof="0" smtClean="0"/>
              <a:t>8</a:t>
            </a:fld>
            <a:endParaRPr lang="fr-FR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aseline="30000" dirty="0"/>
              <a:t> </a:t>
            </a:r>
            <a:r>
              <a:rPr lang="fr-FR" dirty="0"/>
              <a:t>étape 2 : choix des automates de </a:t>
            </a:r>
            <a:r>
              <a:rPr lang="fr-FR" dirty="0" err="1"/>
              <a:t>bmd</a:t>
            </a:r>
            <a:r>
              <a:rPr lang="fr-FR" dirty="0"/>
              <a:t> (ao)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D79BE04-91E9-4547-8DC9-E747583E6A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42" y="3212981"/>
            <a:ext cx="1412395" cy="1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D72DE4E-4B41-4A28-855F-47B64E03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60" y="3404141"/>
            <a:ext cx="1333222" cy="11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microsemi.jpg">
            <a:extLst>
              <a:ext uri="{FF2B5EF4-FFF2-40B4-BE49-F238E27FC236}">
                <a16:creationId xmlns:a16="http://schemas.microsoft.com/office/drawing/2014/main" id="{A0D2E653-CD85-48AA-B6D6-024FED72F3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5135" y="3250141"/>
            <a:ext cx="1483241" cy="1483241"/>
          </a:xfrm>
          <a:prstGeom prst="rect">
            <a:avLst/>
          </a:prstGeom>
        </p:spPr>
      </p:pic>
      <p:pic>
        <p:nvPicPr>
          <p:cNvPr id="9" name="Image 8" descr="Pathfast.jpg">
            <a:extLst>
              <a:ext uri="{FF2B5EF4-FFF2-40B4-BE49-F238E27FC236}">
                <a16:creationId xmlns:a16="http://schemas.microsoft.com/office/drawing/2014/main" id="{75847BC5-FF48-4650-9E50-90E89A95D6F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6297" y="3212976"/>
            <a:ext cx="1512168" cy="1512168"/>
          </a:xfrm>
          <a:prstGeom prst="rect">
            <a:avLst/>
          </a:prstGeom>
        </p:spPr>
      </p:pic>
      <p:pic>
        <p:nvPicPr>
          <p:cNvPr id="10" name="Image 9" descr="SKYLA.png">
            <a:extLst>
              <a:ext uri="{FF2B5EF4-FFF2-40B4-BE49-F238E27FC236}">
                <a16:creationId xmlns:a16="http://schemas.microsoft.com/office/drawing/2014/main" id="{F86BB44D-E32A-4996-9F62-97073F57E2B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92625" y="3212975"/>
            <a:ext cx="1331195" cy="15394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4E31B0-D9BE-4380-974B-EBA14699E7FD}"/>
              </a:ext>
            </a:extLst>
          </p:cNvPr>
          <p:cNvSpPr/>
          <p:nvPr/>
        </p:nvSpPr>
        <p:spPr>
          <a:xfrm>
            <a:off x="79004" y="5004588"/>
            <a:ext cx="24635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GDS/iono/Glu/Lac/</a:t>
            </a:r>
            <a:r>
              <a:rPr lang="fr-FR" dirty="0" err="1"/>
              <a:t>Coox</a:t>
            </a:r>
            <a:endParaRPr lang="fr-FR" dirty="0"/>
          </a:p>
          <a:p>
            <a:pPr algn="ctr"/>
            <a:r>
              <a:rPr lang="fr-FR" sz="1600" dirty="0">
                <a:solidFill>
                  <a:srgbClr val="7030A0"/>
                </a:solidFill>
              </a:rPr>
              <a:t>1 minute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9386B4-300B-4DC2-ABA3-209E2C4FC867}"/>
              </a:ext>
            </a:extLst>
          </p:cNvPr>
          <p:cNvSpPr/>
          <p:nvPr/>
        </p:nvSpPr>
        <p:spPr>
          <a:xfrm>
            <a:off x="3044758" y="5004588"/>
            <a:ext cx="12748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INR</a:t>
            </a:r>
          </a:p>
          <a:p>
            <a:pPr algn="ctr"/>
            <a:r>
              <a:rPr lang="fr-FR" sz="1600" dirty="0">
                <a:solidFill>
                  <a:srgbClr val="7030A0"/>
                </a:solidFill>
              </a:rPr>
              <a:t>instantané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7DBEF-B048-4916-845F-7709132D145B}"/>
              </a:ext>
            </a:extLst>
          </p:cNvPr>
          <p:cNvSpPr/>
          <p:nvPr/>
        </p:nvSpPr>
        <p:spPr>
          <a:xfrm>
            <a:off x="5063106" y="5004588"/>
            <a:ext cx="14123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NF/</a:t>
            </a:r>
            <a:r>
              <a:rPr lang="fr-FR" dirty="0" err="1"/>
              <a:t>plaq</a:t>
            </a:r>
            <a:r>
              <a:rPr lang="fr-FR" dirty="0"/>
              <a:t>/CRP</a:t>
            </a:r>
          </a:p>
          <a:p>
            <a:pPr algn="ctr"/>
            <a:r>
              <a:rPr lang="fr-FR" sz="1600" dirty="0">
                <a:solidFill>
                  <a:srgbClr val="7030A0"/>
                </a:solidFill>
              </a:rPr>
              <a:t>3 minutes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9E0A34-3285-484C-8A10-0228D406E4B3}"/>
              </a:ext>
            </a:extLst>
          </p:cNvPr>
          <p:cNvSpPr/>
          <p:nvPr/>
        </p:nvSpPr>
        <p:spPr>
          <a:xfrm>
            <a:off x="7760251" y="2461359"/>
            <a:ext cx="121700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Pathfast</a:t>
            </a:r>
            <a:r>
              <a:rPr lang="fr-FR" baseline="30000" dirty="0" err="1">
                <a:solidFill>
                  <a:schemeClr val="accent2"/>
                </a:solidFill>
              </a:rPr>
              <a:t>TM</a:t>
            </a:r>
            <a:endParaRPr lang="fr-FR" baseline="30000" dirty="0">
              <a:solidFill>
                <a:schemeClr val="accent2"/>
              </a:solidFill>
            </a:endParaRPr>
          </a:p>
          <a:p>
            <a:pPr algn="ctr"/>
            <a:r>
              <a:rPr lang="fr-FR" sz="1600" dirty="0"/>
              <a:t>Théradiag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EC3B15-5191-4D90-9F37-7C1A741BAA52}"/>
              </a:ext>
            </a:extLst>
          </p:cNvPr>
          <p:cNvSpPr/>
          <p:nvPr/>
        </p:nvSpPr>
        <p:spPr>
          <a:xfrm>
            <a:off x="7242677" y="5004588"/>
            <a:ext cx="22521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cTnI</a:t>
            </a:r>
            <a:r>
              <a:rPr lang="fr-FR" dirty="0"/>
              <a:t>/</a:t>
            </a:r>
            <a:r>
              <a:rPr lang="el-GR" dirty="0"/>
              <a:t>β</a:t>
            </a:r>
            <a:r>
              <a:rPr lang="fr-FR" dirty="0"/>
              <a:t>HCG/D-Dimères</a:t>
            </a:r>
          </a:p>
          <a:p>
            <a:pPr algn="ctr"/>
            <a:r>
              <a:rPr lang="fr-FR" sz="1600" dirty="0">
                <a:solidFill>
                  <a:srgbClr val="7030A0"/>
                </a:solidFill>
              </a:rPr>
              <a:t>15 minutes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F5E644-E7B2-444B-8CD9-CEB5AC624738}"/>
              </a:ext>
            </a:extLst>
          </p:cNvPr>
          <p:cNvSpPr/>
          <p:nvPr/>
        </p:nvSpPr>
        <p:spPr>
          <a:xfrm>
            <a:off x="10265742" y="2463635"/>
            <a:ext cx="120257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Skyla</a:t>
            </a:r>
            <a:r>
              <a:rPr lang="fr-FR" dirty="0">
                <a:solidFill>
                  <a:schemeClr val="accent2"/>
                </a:solidFill>
              </a:rPr>
              <a:t> HB1</a:t>
            </a:r>
            <a:r>
              <a:rPr lang="fr-FR" baseline="30000" dirty="0">
                <a:solidFill>
                  <a:schemeClr val="accent2"/>
                </a:solidFill>
              </a:rPr>
              <a:t>®</a:t>
            </a:r>
          </a:p>
          <a:p>
            <a:pPr algn="ctr"/>
            <a:r>
              <a:rPr lang="fr-FR" sz="1600" dirty="0" err="1"/>
              <a:t>Biosynex</a:t>
            </a:r>
            <a:endParaRPr lang="fr-FR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103C0-ADF6-4989-ADB4-B53BDD1A3BBA}"/>
              </a:ext>
            </a:extLst>
          </p:cNvPr>
          <p:cNvSpPr/>
          <p:nvPr/>
        </p:nvSpPr>
        <p:spPr>
          <a:xfrm>
            <a:off x="10203567" y="5004588"/>
            <a:ext cx="17906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Panels de chimie</a:t>
            </a:r>
          </a:p>
          <a:p>
            <a:pPr algn="ctr"/>
            <a:r>
              <a:rPr lang="fr-FR" sz="1600" dirty="0">
                <a:solidFill>
                  <a:srgbClr val="7030A0"/>
                </a:solidFill>
              </a:rPr>
              <a:t>15 minutes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5C67BA-5933-4EEB-9044-E5A23BDD97FD}"/>
              </a:ext>
            </a:extLst>
          </p:cNvPr>
          <p:cNvSpPr/>
          <p:nvPr/>
        </p:nvSpPr>
        <p:spPr>
          <a:xfrm>
            <a:off x="5013170" y="2464022"/>
            <a:ext cx="174118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Microsemi</a:t>
            </a:r>
            <a:r>
              <a:rPr lang="fr-FR" dirty="0">
                <a:solidFill>
                  <a:schemeClr val="accent2"/>
                </a:solidFill>
              </a:rPr>
              <a:t> CRP</a:t>
            </a:r>
            <a:r>
              <a:rPr lang="fr-FR" baseline="30000" dirty="0">
                <a:solidFill>
                  <a:schemeClr val="accent2"/>
                </a:solidFill>
              </a:rPr>
              <a:t>®</a:t>
            </a:r>
          </a:p>
          <a:p>
            <a:pPr algn="ctr"/>
            <a:r>
              <a:rPr lang="fr-FR" sz="1600" dirty="0" err="1"/>
              <a:t>Horiba</a:t>
            </a:r>
            <a:endParaRPr lang="fr-FR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884D88-3582-4306-86DA-73202F44774D}"/>
              </a:ext>
            </a:extLst>
          </p:cNvPr>
          <p:cNvSpPr/>
          <p:nvPr/>
        </p:nvSpPr>
        <p:spPr>
          <a:xfrm>
            <a:off x="2540971" y="2475556"/>
            <a:ext cx="174759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Xprecia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Stride</a:t>
            </a:r>
            <a:r>
              <a:rPr lang="fr-FR" baseline="30000" dirty="0" err="1">
                <a:solidFill>
                  <a:schemeClr val="accent2"/>
                </a:solidFill>
              </a:rPr>
              <a:t>TM</a:t>
            </a:r>
            <a:endParaRPr lang="fr-FR" baseline="30000" dirty="0">
              <a:solidFill>
                <a:schemeClr val="accent2"/>
              </a:solidFill>
            </a:endParaRPr>
          </a:p>
          <a:p>
            <a:pPr algn="ctr"/>
            <a:r>
              <a:rPr lang="fr-FR" sz="1600" dirty="0"/>
              <a:t>Siemens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C1F630-C4B1-47FE-A6F7-4DE3583380CC}"/>
              </a:ext>
            </a:extLst>
          </p:cNvPr>
          <p:cNvSpPr/>
          <p:nvPr/>
        </p:nvSpPr>
        <p:spPr>
          <a:xfrm>
            <a:off x="197770" y="2465237"/>
            <a:ext cx="18373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RAPIDPoint</a:t>
            </a:r>
            <a:r>
              <a:rPr lang="fr-FR" baseline="30000" dirty="0">
                <a:solidFill>
                  <a:schemeClr val="accent2"/>
                </a:solidFill>
              </a:rPr>
              <a:t>®</a:t>
            </a:r>
            <a:r>
              <a:rPr lang="fr-FR" dirty="0">
                <a:solidFill>
                  <a:schemeClr val="accent2"/>
                </a:solidFill>
              </a:rPr>
              <a:t> 500</a:t>
            </a:r>
          </a:p>
          <a:p>
            <a:pPr algn="ctr"/>
            <a:r>
              <a:rPr lang="fr-FR" sz="1600" dirty="0"/>
              <a:t>Siemens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E80FF6-BE51-40FD-9FC2-74AF5B982F20}"/>
              </a:ext>
            </a:extLst>
          </p:cNvPr>
          <p:cNvSpPr/>
          <p:nvPr/>
        </p:nvSpPr>
        <p:spPr>
          <a:xfrm>
            <a:off x="8252574" y="5672155"/>
            <a:ext cx="396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- Glu, Urée, </a:t>
            </a:r>
            <a:r>
              <a:rPr lang="fr-FR" sz="1400" dirty="0" err="1"/>
              <a:t>Créat</a:t>
            </a:r>
            <a:r>
              <a:rPr lang="fr-FR" sz="1400" dirty="0"/>
              <a:t>, Ca, P, CPK, ASAT, ALAT, Amy, Lip</a:t>
            </a:r>
          </a:p>
          <a:p>
            <a:r>
              <a:rPr lang="fr-FR" sz="1400" dirty="0"/>
              <a:t>- Prot, </a:t>
            </a:r>
            <a:r>
              <a:rPr lang="fr-FR" sz="1400" dirty="0" err="1"/>
              <a:t>Alb</a:t>
            </a:r>
            <a:r>
              <a:rPr lang="fr-FR" sz="1400" dirty="0"/>
              <a:t>, Glu, Urée, </a:t>
            </a:r>
            <a:r>
              <a:rPr lang="fr-FR" sz="1400" dirty="0" err="1"/>
              <a:t>Créat</a:t>
            </a:r>
            <a:r>
              <a:rPr lang="fr-FR" sz="1400" dirty="0"/>
              <a:t>, </a:t>
            </a:r>
            <a:r>
              <a:rPr lang="fr-FR" sz="1400" dirty="0" err="1"/>
              <a:t>Ac</a:t>
            </a:r>
            <a:r>
              <a:rPr lang="fr-FR" sz="1400" dirty="0"/>
              <a:t>. Urique, ALAT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DDEAB58-A895-4E4E-86A9-A0DE792870AC}"/>
              </a:ext>
            </a:extLst>
          </p:cNvPr>
          <p:cNvSpPr txBox="1"/>
          <p:nvPr/>
        </p:nvSpPr>
        <p:spPr>
          <a:xfrm>
            <a:off x="1602298" y="1996580"/>
            <a:ext cx="91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Automates adaptés à l’utilisation en dehors d’un laboratoire. Analyses réalisées sur sang total</a:t>
            </a:r>
          </a:p>
        </p:txBody>
      </p:sp>
    </p:spTree>
    <p:extLst>
      <p:ext uri="{BB962C8B-B14F-4D97-AF65-F5344CB8AC3E}">
        <p14:creationId xmlns:p14="http://schemas.microsoft.com/office/powerpoint/2010/main" val="298939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9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4669FF-48CE-75E0-BBE6-00656964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étape 3 : choix de la solution informatique de gestion de la </a:t>
            </a:r>
            <a:r>
              <a:rPr lang="fr-FR" dirty="0" err="1"/>
              <a:t>bmd</a:t>
            </a:r>
            <a:r>
              <a:rPr lang="fr-FR" dirty="0"/>
              <a:t> (ao)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43C2BD4-FB8C-41AB-86BE-ABE8D942ABF5}"/>
              </a:ext>
            </a:extLst>
          </p:cNvPr>
          <p:cNvSpPr txBox="1">
            <a:spLocks/>
          </p:cNvSpPr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</p:spPr>
        <p:txBody>
          <a:bodyPr rtlCol="0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Juin 2015 : Choix du middleware « </a:t>
            </a:r>
            <a:r>
              <a:rPr lang="fr-FR" dirty="0" err="1"/>
              <a:t>POCcelerator</a:t>
            </a:r>
            <a:r>
              <a:rPr lang="fr-FR" dirty="0"/>
              <a:t> »  de la Société </a:t>
            </a:r>
            <a:r>
              <a:rPr lang="fr-FR" dirty="0" err="1"/>
              <a:t>Conworx</a:t>
            </a:r>
            <a:r>
              <a:rPr lang="fr-FR" dirty="0"/>
              <a:t> (aujourd’hui Siemens), comme concentrateur (interface de données) </a:t>
            </a:r>
          </a:p>
          <a:p>
            <a:r>
              <a:rPr lang="fr-FR" dirty="0"/>
              <a:t>Le plus ouvert au parc de machines de BMD du marché </a:t>
            </a:r>
          </a:p>
          <a:p>
            <a:r>
              <a:rPr lang="fr-FR" dirty="0"/>
              <a:t>Standardisation de la gestion des CQ pour tous les analyseurs de BMD</a:t>
            </a:r>
          </a:p>
          <a:p>
            <a:r>
              <a:rPr lang="fr-FR" dirty="0"/>
              <a:t>Traçabilité des lots réactifs, CQ, messages d’erreurs pour tous les analyseurs de BMD</a:t>
            </a:r>
          </a:p>
          <a:p>
            <a:r>
              <a:rPr lang="fr-FR" dirty="0"/>
              <a:t>Habilitations et gestion des opérateurs pour tous les analyseurs de BMD</a:t>
            </a:r>
          </a:p>
          <a:p>
            <a:r>
              <a:rPr lang="fr-FR" dirty="0"/>
              <a:t>Connexion des utilisateurs sur chaque automate permettant la transmission au SIL du CH Auxerre</a:t>
            </a:r>
          </a:p>
          <a:p>
            <a:r>
              <a:rPr lang="fr-FR" dirty="0"/>
              <a:t>Surveillance à distance des analyseurs de BMD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BD9434-4E28-4FBB-AAF8-0E400054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928" y="4806892"/>
            <a:ext cx="2603383" cy="19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10037"/>
      </p:ext>
    </p:extLst>
  </p:cSld>
  <p:clrMapOvr>
    <a:masterClrMapping/>
  </p:clrMapOvr>
</p:sld>
</file>

<file path=ppt/theme/theme1.xml><?xml version="1.0" encoding="utf-8"?>
<a:theme xmlns:a="http://schemas.openxmlformats.org/drawingml/2006/main" name="AFTLM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06_TF00315753" id="{0F0D53F9-FF63-4790-98E1-17CE9E87DD90}" vid="{160F1BF7-7A07-4C15-83C7-9010985EA335}"/>
    </a:ext>
  </a:extLst>
</a:theme>
</file>

<file path=ppt/theme/theme2.xml><?xml version="1.0" encoding="utf-8"?>
<a:theme xmlns:a="http://schemas.openxmlformats.org/drawingml/2006/main" name="2_Dividende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06_TF00315753" id="{0F0D53F9-FF63-4790-98E1-17CE9E87DD90}" vid="{160F1BF7-7A07-4C15-83C7-9010985EA335}"/>
    </a:ext>
  </a:extLst>
</a:theme>
</file>

<file path=ppt/theme/theme3.xml><?xml version="1.0" encoding="utf-8"?>
<a:theme xmlns:a="http://schemas.openxmlformats.org/drawingml/2006/main" name="1_Dividende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06_TF00315753" id="{0F0D53F9-FF63-4790-98E1-17CE9E87DD90}" vid="{160F1BF7-7A07-4C15-83C7-9010985EA335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C4EF74-2977-4065-95FE-55F8E4B639D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658AF07-9E42-47AF-83DF-C9E8FADF7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253B1-1887-43EF-BBA6-7E1941C42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Le cours idéal</Template>
  <TotalTime>2298</TotalTime>
  <Words>2254</Words>
  <Application>Microsoft Office PowerPoint</Application>
  <PresentationFormat>Grand écran</PresentationFormat>
  <Paragraphs>300</Paragraphs>
  <Slides>30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Calibri</vt:lpstr>
      <vt:lpstr>Candara</vt:lpstr>
      <vt:lpstr>Wingdings 2</vt:lpstr>
      <vt:lpstr>AFTLM</vt:lpstr>
      <vt:lpstr>2_Dividende</vt:lpstr>
      <vt:lpstr>1_Dividende</vt:lpstr>
      <vt:lpstr>Biologie délocalisée  dans un Groupement Hospitalier de Territoire</vt:lpstr>
      <vt:lpstr>Sommaire</vt:lpstr>
      <vt:lpstr>CONTEXTE</vt:lpstr>
      <vt:lpstr>CONTEXTE</vt:lpstr>
      <vt:lpstr>Le regroupement des activités de biologie : les différents axes de travail</vt:lpstr>
      <vt:lpstr>Obligation d’accréditation cofrac</vt:lpstr>
      <vt:lpstr>Étape 1 : choix des analyses</vt:lpstr>
      <vt:lpstr> étape 2 : choix des automates de bmd (ao)</vt:lpstr>
      <vt:lpstr>étape 3 : choix de la solution informatique de gestion de la bmd (ao)</vt:lpstr>
      <vt:lpstr>étape 4 : aménagement des locaux des sites délocalisés</vt:lpstr>
      <vt:lpstr>Étape 5 : choix de la société de transport (ao) et de l’organisation logistique</vt:lpstr>
      <vt:lpstr>Étape 6 : ressources humaines</vt:lpstr>
      <vt:lpstr>étape 6 : ressources humaines</vt:lpstr>
      <vt:lpstr>étape 6 : ressources humaines formations - habilitations</vt:lpstr>
      <vt:lpstr>Étape 7 : rétroplanning pour la mise en place</vt:lpstr>
      <vt:lpstr>Création du  GRoupe d’encadrement </vt:lpstr>
      <vt:lpstr>Rédaction du bon de prescription BMD </vt:lpstr>
      <vt:lpstr>Investissement</vt:lpstr>
      <vt:lpstr>Difficultés rencontrées</vt:lpstr>
      <vt:lpstr>Difficultés rencontrées</vt:lpstr>
      <vt:lpstr>Difficultés rencontrées</vt:lpstr>
      <vt:lpstr>Ch tonnerre : 2020</vt:lpstr>
      <vt:lpstr>Bmd au Ch d’auxerre</vt:lpstr>
      <vt:lpstr>Maintien et suivi de la bmd</vt:lpstr>
      <vt:lpstr>Maintien et suivi de la bmd</vt:lpstr>
      <vt:lpstr>accreditation</vt:lpstr>
      <vt:lpstr>NF EN ISO 15189:2022 </vt:lpstr>
      <vt:lpstr>NF EN ISO 15189:2022 </vt:lpstr>
      <vt:lpstr>NF EN ISO 15189:2022 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AFTLM</dc:title>
  <dc:creator>loiseauflorence@orange.fr</dc:creator>
  <cp:lastModifiedBy>Florence LOISEAU</cp:lastModifiedBy>
  <cp:revision>73</cp:revision>
  <dcterms:created xsi:type="dcterms:W3CDTF">2023-08-15T18:08:36Z</dcterms:created>
  <dcterms:modified xsi:type="dcterms:W3CDTF">2023-11-24T21:23:13Z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